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029" autoAdjust="0"/>
  </p:normalViewPr>
  <p:slideViewPr>
    <p:cSldViewPr>
      <p:cViewPr>
        <p:scale>
          <a:sx n="66" d="100"/>
          <a:sy n="66" d="100"/>
        </p:scale>
        <p:origin x="-200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C339-F329-4B8D-955B-120F4D03A72C}" type="datetimeFigureOut">
              <a:rPr lang="en-US" smtClean="0"/>
              <a:t>2/13/2014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81B9-1663-46E9-B85E-2199741F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4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81B9-1663-46E9-B85E-2199741F20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1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81B9-1663-46E9-B85E-2199741F20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3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81B9-1663-46E9-B85E-2199741F20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9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err="1" smtClean="0"/>
              <a:t>Sweetpotato</a:t>
            </a:r>
            <a:r>
              <a:rPr lang="en-US" dirty="0" smtClean="0"/>
              <a:t> Packing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81B9-1663-46E9-B85E-2199741F20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0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81B9-1663-46E9-B85E-2199741F20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0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m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jpeg"/><Relationship Id="rId5" Type="http://schemas.openxmlformats.org/officeDocument/2006/relationships/image" Target="../media/image8.tmp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3935726" cy="1600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Lesley Strawderman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Brooke Cannon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Liza Copeland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Improving </a:t>
            </a:r>
            <a:r>
              <a:rPr lang="en-US" dirty="0" err="1"/>
              <a:t>Sweetpotato</a:t>
            </a:r>
            <a:r>
              <a:rPr lang="en-US" dirty="0"/>
              <a:t> Packing Line Ergonomics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5562600"/>
            <a:ext cx="5071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Mississippi </a:t>
            </a:r>
            <a:r>
              <a:rPr lang="en-US" dirty="0" err="1"/>
              <a:t>Sweetpotato</a:t>
            </a:r>
            <a:r>
              <a:rPr lang="en-US" dirty="0"/>
              <a:t> Winter Production </a:t>
            </a:r>
            <a:r>
              <a:rPr lang="en-US" dirty="0" smtClean="0"/>
              <a:t>Meeting</a:t>
            </a:r>
          </a:p>
          <a:p>
            <a:pPr algn="ctr"/>
            <a:r>
              <a:rPr lang="en-US" dirty="0" smtClean="0"/>
              <a:t>February 13, 2014</a:t>
            </a:r>
          </a:p>
          <a:p>
            <a:pPr algn="ctr"/>
            <a:r>
              <a:rPr lang="en-US" dirty="0"/>
              <a:t>Pittsboro, MS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01420"/>
            <a:ext cx="3642411" cy="14753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3"/>
    </mc:Choice>
    <mc:Fallback xmlns="">
      <p:transition spd="slow" advTm="23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808038"/>
          </a:xfrm>
        </p:spPr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90600"/>
            <a:ext cx="77724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Lesley Strawderman, PhD, PE</a:t>
            </a:r>
          </a:p>
          <a:p>
            <a:pPr marL="0" indent="0" algn="ctr">
              <a:buNone/>
            </a:pPr>
            <a:r>
              <a:rPr lang="en-US" dirty="0" smtClean="0"/>
              <a:t>662-325-7214;  strawderman@ise.msstate.edu</a:t>
            </a:r>
            <a:endParaRPr lang="en-US" dirty="0"/>
          </a:p>
        </p:txBody>
      </p:sp>
      <p:pic>
        <p:nvPicPr>
          <p:cNvPr id="6146" name="Picture 2" descr="https://scontent-a.xx.fbcdn.net/hphotos-prn2/t1/1483309_473369222783852_1449682303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15113" b="5774"/>
          <a:stretch/>
        </p:blipFill>
        <p:spPr bwMode="auto">
          <a:xfrm>
            <a:off x="1981200" y="2133600"/>
            <a:ext cx="514732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0"/>
    </mc:Choice>
    <mc:Fallback xmlns="">
      <p:transition spd="slow" advTm="4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Ergonomics?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467600" cy="4572000"/>
          </a:xfrm>
        </p:spPr>
        <p:txBody>
          <a:bodyPr/>
          <a:lstStyle/>
          <a:p>
            <a:r>
              <a:rPr lang="en-US" dirty="0" smtClean="0"/>
              <a:t>Fitting the job to the person</a:t>
            </a:r>
          </a:p>
          <a:p>
            <a:endParaRPr lang="en-US" dirty="0"/>
          </a:p>
          <a:p>
            <a:r>
              <a:rPr lang="en-US" dirty="0" smtClean="0"/>
              <a:t>Considers human abilities, tools, and work requirements in job design</a:t>
            </a:r>
          </a:p>
          <a:p>
            <a:endParaRPr lang="en-US" dirty="0"/>
          </a:p>
          <a:p>
            <a:r>
              <a:rPr lang="en-US" dirty="0" smtClean="0"/>
              <a:t>Goals of ergonomics: health, safety, and productivity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12017"/>
            <a:ext cx="6934200" cy="168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3"/>
    </mc:Choice>
    <mc:Fallback xmlns="">
      <p:transition spd="slow" advTm="3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Service-Learning </a:t>
            </a:r>
            <a:br>
              <a:rPr lang="en-US" dirty="0" smtClean="0"/>
            </a:b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37338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Mississippi State University </a:t>
            </a:r>
          </a:p>
          <a:p>
            <a:r>
              <a:rPr lang="en-US" dirty="0" smtClean="0"/>
              <a:t>Fall 2013</a:t>
            </a:r>
          </a:p>
          <a:p>
            <a:r>
              <a:rPr lang="en-US" dirty="0" smtClean="0"/>
              <a:t>IE 3123, Industrial Ergonomics</a:t>
            </a:r>
          </a:p>
          <a:p>
            <a:r>
              <a:rPr lang="en-US" dirty="0" smtClean="0"/>
              <a:t>44 junior/senior industrial engineering students</a:t>
            </a:r>
          </a:p>
          <a:p>
            <a:r>
              <a:rPr lang="en-US" dirty="0" smtClean="0"/>
              <a:t>Operations and ergonomics improvements</a:t>
            </a:r>
          </a:p>
          <a:p>
            <a:r>
              <a:rPr lang="en-US" dirty="0" smtClean="0"/>
              <a:t>Partner: N&amp;W Farms, </a:t>
            </a:r>
            <a:r>
              <a:rPr lang="en-US" dirty="0" err="1" smtClean="0"/>
              <a:t>Vardaman</a:t>
            </a:r>
            <a:endParaRPr lang="en-US" dirty="0"/>
          </a:p>
        </p:txBody>
      </p:sp>
      <p:pic>
        <p:nvPicPr>
          <p:cNvPr id="4" name="Picture 3" descr="C:\Users\Todd\Dropbox\Service Learning - Sweet Potatoes\Pallet Design\pallet 2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58" y="4419599"/>
            <a:ext cx="357854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fbcdn-sphotos-e-a.akamaihd.net/hphotos-ak-frc3/t1/1461282_473367889450652_63234537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18" y="4192362"/>
            <a:ext cx="3769856" cy="25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titled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11346" r="4762" b="20158"/>
          <a:stretch/>
        </p:blipFill>
        <p:spPr>
          <a:xfrm>
            <a:off x="3850458" y="762000"/>
            <a:ext cx="5124395" cy="27794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2"/>
    </mc:Choice>
    <mc:Fallback xmlns="">
      <p:transition spd="slow" advTm="6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am10_TechnicalReport - Microsoft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20959" r="22099" b="3497"/>
          <a:stretch/>
        </p:blipFill>
        <p:spPr>
          <a:xfrm>
            <a:off x="4810583" y="1524000"/>
            <a:ext cx="4104817" cy="3305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Ergonomics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Lifting full boxes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Seated working posture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Standing worker fatigue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Minimize reach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Working height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6" descr="https://scontent-a.xx.fbcdn.net/hphotos-frc3/t1/1460152_473368382783936_584401227_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5" r="4762" b="28502"/>
          <a:stretch/>
        </p:blipFill>
        <p:spPr bwMode="auto">
          <a:xfrm>
            <a:off x="228600" y="4587081"/>
            <a:ext cx="8708571" cy="17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3"/>
    </mc:Choice>
    <mc:Fallback xmlns="">
      <p:transition spd="slow" advTm="4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Lifting Full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Problem: Lifting and carrying heavy boxes puts workers at risk for back and shoulder injuries.   </a:t>
            </a:r>
          </a:p>
          <a:p>
            <a:endParaRPr lang="en-US" dirty="0"/>
          </a:p>
          <a:p>
            <a:r>
              <a:rPr lang="en-US" dirty="0" smtClean="0"/>
              <a:t>Solution: Reduce weight of load (infeasible), reduce travel distance, assisted lifts, keep lifts close to body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5410200" cy="30697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60"/>
    </mc:Choice>
    <mc:Fallback xmlns="">
      <p:transition spd="slow" advTm="12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Seated Working Posture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800600" cy="4572000"/>
          </a:xfrm>
        </p:spPr>
        <p:txBody>
          <a:bodyPr>
            <a:normAutofit/>
          </a:bodyPr>
          <a:lstStyle/>
          <a:p>
            <a:r>
              <a:rPr lang="en-US" dirty="0"/>
              <a:t>Problem</a:t>
            </a:r>
            <a:r>
              <a:rPr lang="en-US" dirty="0" smtClean="0"/>
              <a:t>: Poor posture while seated can lead to back, neck, and shoulder strain, which contributes to WMSDs and cumulative injuries.  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Solution</a:t>
            </a:r>
            <a:r>
              <a:rPr lang="en-US" dirty="0"/>
              <a:t>: </a:t>
            </a:r>
            <a:r>
              <a:rPr lang="en-US" dirty="0" smtClean="0"/>
              <a:t>Provide all workers with appropriate seating.  This includes back and arm rests, adjustable height, and foot rests.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http://ep.yimg.com/ca/I/thehumansolution_2272_15364620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9362" y="4038600"/>
            <a:ext cx="2057400" cy="20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 descr="data:image/jpeg;base64,/9j/4AAQSkZJRgABAQAAAQABAAD/2wCEAAkGBxQSEhUUEhQWFhUXFhgaFxYVGRcXFhwfHB0WGxsaFxkaHyggHR8mHBsYIjEhJTUsLi4uGCAzODQtNygtLisBCgoKBQUFDgUFDisZExkrKysrKysrKysrKysrKysrKysrKysrKysrKysrKysrKysrKysrKysrKysrKysrKysrK//AABEIAK4A+gMBIgACEQEDEQH/xAAbAAEAAwEBAQEAAAAAAAAAAAAABAUGAwECB//EAEsQAAIBAgQDBQMGCggDCQAAAAECAwARBAUSIRMxQQYiMlFhcYGRFCMzUqGxBxVCU2JygpLB0VRzk5SissLSQ2OzFyQ0o8PT4fDx/8QAFAEBAAAAAAAAAAAAAAAAAAAAAP/EABQRAQAAAAAAAAAAAAAAAAAAAAD/2gAMAwEAAhEDEQA/AP3GlKUClKUClKUClKUClKUClKUClKUClKUClKUClKUCleA1zjxKMbKyk9QCCaDrSlKBSlKBSlKBSlKBSlKBSlKBSlKBSlKBUfGYtIkZ5GCqu5J/+8/SpFZ8WxOKcmxiwxCqOYMpAZmP6qlQPVmoOsebYiTePCkL5zyCJvaEVXPxsa9bOJkPz2GYLfxwvxgB5sNKt8Aas6z2f5jIZUw+HvrYnWQL6VKOQb9O8EBPTUPOg0eFxCyIrowZWAKsu4IPIiutZ3sRhHihdJH1ESuLfV9L9b+L9o1oqBSlKBSlKBSqSftNCFcq1yvhVu5xCTYCMts3e2uL0w/aOOzCa0UivpMerW3hDagFFytjzt0NBd1X51mBhjuo1SMQkS79522UH0HMnoAal4adXUOjBlYXDDcEeYNU+NIfHRJcHhQvIV6gueGh+AlFBAxeWwLofHPxpHdEHE+j1Me6I472AuT5nzNS5OzODIscLD/ZqD8QL1QdushbFYrBATsml2dFAGnUgL6n6tc6V2tYX518zY/FYvG4iGCRFgiRBqBOrWQbt7O8T1uYh5mglYHOxBi0w8YlMDSPE3EOoRuLBCjG50MbrY8jblyrcCsNHCsTQxvCNMU0ZaVtbEk6wrsSgW+tr7MdNxe3TcCg9pSlApSlApSlApSlApShoPL140gHMgX5XNvhWWx+dCdEISRYiwOvUBrXcBQqnWSTbu2+6o7ZfI6gSQPIgQqgleHUgbnpBG5AA3Y3oNnelY/C5o0UiNNMwUHRIjx6Qo0krqAv3ieTDY8q1eGxCyKHQ3Ui4P8A+0HQ1mOxmOjkw6MrgvMGnt+VpkdipI9lhWnIr8zbBtgnCxlI5YeIItXdSSKQ91CQDYi2x80N9qDS9qO0i4UaQNUhG1/Cv6THlYc7be7nXxBkPEhYmZy8wUu+248gth3SLCx5hRWU7W9oLaJmw2JVoRZ2MXM3GwYgxt+VzNiG2rS5B2uE0d5Y5oyd1DxMJGU3sxjS5Xla52PSgsOz08aSyQRujr9Iui3d5KyMBstiAR7T5Voaouy2EKiaS8h4spZTKNL6QqAAiwI3B571eigUpSgVSZ3ipVcBGEaBGYuyCRSRe6t3lKgKNV+vntY3dYzP8O6GfiBX4iTcMh21gBPBoItuLgEdSPOgmZbl7yRqTI0aAdwLYORz1SMQbE3vpW1upNdMZl0kYLxyNKQDdJdJJHXhuAGV/LmPTqHZVVVJgHZjx5HJc3NnsUI28JTSR7x0q7Y23PSgz3ZzGSF0j4qyRiG4Aj0FVBKxsW1HUWsQQLDbkK55jOuHzMSPymwqx36LwWmkJPucVwy5eJJCsezJaUnWy2jaRmAVBs9wDe/K4q77R9nkxiBWZkZTdXTTcX57MCD0+AoMr+EuUNh1kiaQvG0i6Im0MwKMsvetq7o72xHKo/4PeHh2C62KzIDGWUKL6pG0ghVG/PlzuLm1WuB7PAzyrJKziIx7EKAWZO8SANtS2B952vXmZZfFDOscMaK2LGixW6albWX08tSpra3XSPKgndrZJNCKgYrI6xMVMen5xkTvK6m4sTy5VpcPEEVVBJCgAE7nbbeqrD5EdStNPJNpYMqsEVARyOlFBJHS5Iq5oFKUoFKUoFKUoFKUoFV+ezyJCzRAl7jkpkIBIuwQbtYXNhVhUbMUdonEbaXKnS3kelBj8A1p0UPrs62bTYXk40khCnwkhAnpv51sUW3W9Y6XCSKwCxtG6Ih7jiU2BYq24F2Vi11PiV2F72tMwXaR+IyTqiIANLLxdbHe44LIGt7L9R60EzPUIeN02c605E37rMLgc7MoI9p86l9mpLxW0urKSH1m5LbMxuNjcms/nGPEpJJkRQhCaYpJGGq4LuEsUJtpUGx8XmLanKoAkSARrF3QTGgAAJ5jb160EqRwoJJAAFyTyHqfSsc+c4bETLLLPCIk3gTUrFyN+Kbb2H5Kj2nmLXeYFcRLwCNSIA03lc2KRkdb7sR5BfrVDwOUxSs8rRjSxsi7FdI2uR6ncDkBY2uTQdsTm0DwvIhSbRYhARctcBBZuRLEAXqxyrB8NTq3kY6pD5sf4DkPQViu3WTJCiYiG0RRgWUWVGCHigEe1LbedfoEMgYBlNwwBBHUHcGg+6UpQKUpQKqszyoytrSV4m0FSYwhJF7jd1PI39uo1a1UZvmKqyxLKquWXUgYcXS19wvMDa5YjkGoMg2LVHjRJRxNlZQHQoW5JqS5QFtR0srAE7W2rrjc63MEkqixZdJErcRwoYRtIQrG91GlV68+lWUOHmmDlWWVXAXiYhbKwUsV0xxgFgNR75IvzG1fEuHlw6qWEUYVixlhDFVZtiZY5CSVI2LBrjnyFBbZNlJUpK8ju2juq6ohTVYsLKAegFje1quXcKCTsALknoBzqoyLFeONpuIQ5C6yokO1zstgRvtYcqifhDxOjL5wDZpVESe2QhPuJPuoM7kWLxmKeeTDtGkTyszSMpJJsoVFZr+FAt9iATb2fOd43GYeTDyTIkwhlElx3XVGDRSOhsFksrknZCtrm43rS9i8MI8HCq8rE/Ek127RxDg8RhfhurnYbrfTINx1jZxQXOHnV1DKbqdwa61hMpmbASshY/J+Lw3B2ERazRSi52Rwyq36QJ6mt2KBSlKBSlKBSlKBSlKDwmsnjczmZZVLRKGaSNVAkaQW2umjd2tvYWt586se1bAQi7C+oERm54lr9wad/Xa/KufZ3DKAzhQDqdFt+SqMVAUdLkFj5k0FA+UxhyzRYhIjbWqrdWA+toYtp6m4PXlvXuXFlCo2p8NrurJKxJDswjUHWWYC+4Hl6Wrb1ms2w4ikYqTGrIZrqoJV42VWIB274kX3g+dBdZTlfBLMZHkZtIu1hZU1aQAB0BNydz8AJmLmEaM7GyqpYn0AJP2VyyxnMScXZ7d69gb+7ao/aQXwzrq069CE89ndUP2MaCHglZMIzm/EdHka9r6mUtb3bKNzyrvkGIVoUCiwQBLXv4QLfEWPvqbHKri6kMDcbEEdQRVFkcTQYmWE+BkV4z56SUPvC8MH2DzoPnt7hTLhTGoN3bSLeqvUvsFiGky7CM/iMEeq/O4AFjXTOmJfDqLjVKdx0tHIbiovYGCeLDGLE24kcri620lTZlsBy7rDbzvQaWlKUClKUCsVmqji4goxZDtM7ILxFuDG4SWw5Qlmtvaw862tZ7tDgIweIQ/fdRIQz6NNgp1oNrEDTe3Ub0FuigbDYDYAcq44zExoFEjAa2CKDzYttYDr/wDFZbDYidbmEyG1g2uMm4tZWkidkdTYW1KbNboa+MZJI+lpw999JSLvKDsxhiQu+qxILsbAHkaCRlUShsJruu3cYIWLEFwqGU30XUk6et+ddPwlpI2HiSFVaVpgUVrkHSrseXWwNvWpvZzCJJeXc6JGWIqziMqAACqE22BK3I5qx61Kz82fCE9MSB8Y5QKCp7JRywtNh5je2l4j0KEAG3lZgRp6bHrVxnsJfDToDYtDIAfarCo+bHhzYeXoXMTeyQd3/Gqj31YY4XjcfoN9xoKjF4QOskj24UuE0y3PkCQfgzi/sqfkOMthcLxmAd44x3tizFb2HmdjVRMeNh8Jht7Tqus2/wCGihn/AHu6v7dVmeZPNic1w7xTfNYIxs0VrINdwRcc30XPs0jrQfoNKUoFKUoFKUoFKUoKvP8ACo0fEZpE4Wpw0Xj8JBsLG+xO1ZgYyeLhmOaEqCHmBIdLOLsHKm8Z1d5XPdsxB6Gt2aqMdlR+bbD8OMoXsCndOsWPhIsetBBxHaEae7pRmHdZ3jYX/RWNy0h/RHOovyZ5Lak1F00IJmKMEQhizEDaRnKmw6IPq1DzCJkEq4YWRhoeaR1TQVI1tcAOARe+46W514mAXWrJHiWj1X0hSV6i6cVg1je+y7n0oNrg4yqIGNyFAJ8yALn41Gz5WOHk4Yu4GpRa9ypDAe+1vfVBg8ykjRVSSIojrHpZZFk7zAASBt4yAR6HbzFamXvKQDzBFxvz2oPzaXLZY8c2Nwy4oROEZsMqsquSDqYWuoa2jY2Bubnyuj2jgkxuHAk0MEnDxzAxOL8O1w4HVTyqb2fzW+GhAjndhGoJ4bKCQALgyWB5cxeqjtRnsXFgR0DOkhJiIEzHUjgAxxB2G9vhQSO1HauGGWDhEYmUO/zOHIklvoYLdVvYep8xVl2RzPW0scoSPE3EksSyrIV1CyggG62VUHlc9edZjPc6w4bDMqnDLHMGkE8MmGBVWRjpLqoJ7psDzrTZLioXzDF6IWD8OG85VgkoGrZGI0nTqG4539KDTUpSgUpSgVV5vmyQizFgxU6dKPIL8lB0g8zyB52NWZrJ43MjIxeK6HUIQ1wSWaVYw+ncdy7tvudhtegrBhjI41yzy34ZnhCBxqW50M91jRb76Ofxr5+SFHfhSzRsodoYTGEJJ3IU3MciXHhG+/OtUckhIAZdSqtgrElepJ0nYsTzaqrOMqVNCxRPw5GCOI/DGT4JgDy0kC9trHegvMtziOa4QsSqqTqR0vfqNQF99tuR2rO9ssylKNow8jxxOjcaFkaRHQqxbhMO8uk221Eknba9SMlxrq4eaxEiLpbUBo0qS91J8JZSbjzseQqqyo4Y5fjJsMLDEzy+Ihe8X4aDpZTsw9HJ60HxisRDiI2RMxlMo76QzGCJtSEOoaMxI/NRe1a5cajwh2ZVVk1EswAAIubm/IVmMTnvHASOKHFW2JjWTERj0MoQIDtyvVLlWHiwwHynKbAMdMqQRHqzAvZiVFiB3rbj1FB07P528kxhwt5544hHHI5T5Mind5FkjVeKNksoJJtYkbkfoWSZWMPHp1F3YlpJG8TuebHy8gOgAFU8GYYPGARA6ZFF0jYNDOmxGqNSAwsOq+z0qbBmDwER4lrqTZJ7WU+Sy22Rr7X2U3HXagu6V4DXtApSlApSlApSlAqJmrSCJzCLyW7vLn+0QPjUuuGNiZo2VG0sQQGHQ0GNSQtIL3ZiUJ4yBTrZ+GpdQADoWNjbqbelbG1ZCbDujEGPSwVT82zSm2osr7gXZXBup8SsetWOB7RhnKuqhAgZpldeEDvswYhlNgDYjagkZxhl1I+kNqPCcG1mVuQa+2xAt5XNednJAuGYpYMNRaPSUEbEBtAU8gLjfre9V+b5wjbrIiBVdo+IwQyNYgFQ1u6LnfqSLcquMDg1TDto4jGRS3zpJckqAAfI2AFvSgwmPzPGomW4XBoWaXDXnI7uhPmrOHIIQ2EgB39htWmzXAR4bCqY0VOHLDI1r32dQ5LHdjYnc127IY3XEqFNLpDBz5srJt7O8HHtU1Y53huJhpkHNonAtzvY2+0CghdqYtSxCyteYKA/gOpXXvDqN6r+ziNl8axywzNZEVpUJnQ6Ba+m+tfgal47E8XD4ST60uGY+8i/31f0EbA55h5jaOZC31CdLj2o1mHLyqwvVdjctimHzsaP+soJ9x5iq/8AELR74bESxH6jHjRH0KvcgfqkUGipWWw3aGeO5xUOqMMw42FDOo0mxLxG7qOZuNXKr/AZhFOoeF1kU9UII9htyPoaCTWRz+ELOx0Mo4asHjiLDUrBxJIwFu4yKdPMgnne1a+uWJg1oykkBlIJXYi4tcHzoKrCZ1ERaR1jkA3RyF9638S+RFR82z1AjCF1Z7bsCCkd9tTsNvYvNjYWrzF9n206hIZZFYWWQhYiosNBUKQNrnVa9/TYfEXZhmQB5nTVfipGQUIJuAmod23LUBe1+tiA59nMMDM54bhRGigzRlXUhdOlGbxKQNRtyLHfewrZchaXGJDiJeNDEnF4GgLGN9MTS7fOOSsh8hpHd5VurVR5co+V4xuuqEc+giUgW9rN8TQWcUSooVQFA5AbD7KrsbhsQ4Gl44/Qqzgg8wy3AYW9lWoqqmyg6i8M0kTk3IvxIyfWN+n6pWgzuM7JYhxbiYe2q4URyoB6xniExN6rYelSMuztoAcPmmlL3WKaQjhzKdtJblrHkbE7G1XHyrEx/SQrKv1oDZv7Nz/qvWd7VZLhc2XQZninTvKrlkIK8tcL21LfmQPfQX4hmw2+HHGh/MlrMv8AUudiOfcb3Ecqn5ZncM+yPZx4o37kq/rI249vKq2DJWhRWw7aHAGqIljAxtuAD4PRltbqDXLGSYecEYmPRIo5OLOLWGqKReYBPiXle5tQai9e1isr7VrAwhxch08o525W32lYWAIt4rD133OximVgCpDA8iCCD7CKDpSlKBSlKBSlKCvxmURyuGbVe1mAZgrAcg6g2YD1qsXs6T3WawUvoZCeIL+AFmF+7z5m5rR15agqsqy1lDmcxu7lSdKaV7oAGzEnpf06VaGvq1VHa3EGPBzsDpOgjV9UNZS23kCT7qDPSyxQPZZBFwyywzlScPpY3MErCygqb2uQeVje4qZi+0MyGPRDHNdiG4U8dgLE6u/pt7PWpY7Q4IDSJowvLT0t7LVCbG5YTv8AJyf6u/3LQcIpwuBiOkjh4iNdPiNlmCgbHfa1XKdosP8AlycI2B0zq0B/8wC/uvVNlWGXEYLFRxadLSzCOwsosQV28tQBPvr4w+LwMiKQ8kTsg1LEcQuk9QVW67G43FBqocbG/gkRv1WU/ca9xc4jRnN7KCbDcm3QDqTyA86yuU5Fx4+KswZWZwONBE91DEDfSjbgVV5/kuIDRRrpViwcHCzSRG6flcOQOiKLi5PMkDrag3OWQcOJVPO12/WO7faahZvgFTViY7JMiliw2DgA3WQDxC19+Yrl2feSW8kkjOBYKVGmI/WZfyn8tZsp/JFSc1+ddcMOTjVKRzEYO4v+mbL7NRoLiJrgHzANfdeLXtApSlB4TWVxuZpHiDLAsk+sKkywI0gBS+ltajSGAYgqTe1retn2un0YOdv+WRfy1d0n3A391cIs9wSKFWaJVXZVBsAB5CgL2mww+kl4J+riFbDnfl9KFB916sIMdG/gkRv1WVvuNVzdpMGRYzxEeRN/sqBNPlb+L5M29zdRe/woNRUfFYOOUaZEV18mAI91+XurKTvlZIPFKkcuHJiUHuCECu2R4QYhpmhxuL4aOFUiQMvhUkWlQm4J+2gtjk5T/wANM8f6DfOxH2q/eX9grVS0s02LMM+EWSEKq8eNl0o57zd1yGGxU7XtarRclxKiy49z6yRQsfsC15FgMZEDokglBLMQ8bxsSxv4lZgPLl0oIGE7HhZ0lkmaQRklF0qljyUsY7a7KSvevcHe9T54Ew0sckSaRLKsbqp0odd7Pp5agwG4tcE89q+sDm7O8alAutJS1iTYxuEIBtuOZvVRie0EeJWBojsuYxxNz5qX3HoQARQbalKUClKUClKUClKUCq3tHMUwsxHPhsBtcXbui46i5FWVVnaGfRENr6pYVHvkSg+jviFWwsInJPtZAPuPwqeqAdBUGAqcQ/1hFHf2FpenxqwFBlpcemGxM6gFtfDfSPzjBgQL7C4Ed/1r189mgxZH30yRzFb9FE2pBt+i/wBlQMx7I4ibFO2tUidtRkRn41iNJRVI0r3QADuN2NuVamLDrG8caCyrEwUb7ANFYb70HPI3C4VGYgABiSeQALXNUGGRsQ92vqxA1vfYphwSI4x9XWdRJ57t5C0maQPg4ob240hjNvqBmMh/cU/Gp+RLqDzEfStdfRF2jA9LAn9qgmYmdYoy1tlHdVRuT0VR5nYAV7lODKBmf6SQ6n3vboFHoo2+J61FwAGIfikXjQkRXGxI2aQbX53UHyBPUGrgCg9pSlApSlBW9o8Rw8LM3M8NgAepbuqPeSB76+TCDihcDaJtvUsv8q97QSKI1DC4afDrb1M0dv5+6vIFJxTnoIUH7zSH+FBYcFfqj4CveEvkPgK+6UFZmifOYe3LiMNrW+jeuPZ474keWJf7VjP8akZue9h7D/jb/wBnLvXLJB85if6//wBOKgtq8Y7V7XhoMvlgt8jP1o5PiwDn+NV7QBmwqcr5lKwsPzYxEgH2Wqbl77YQHcpNPGf2VmUfYBUKQH5ZggL2GOxhPs+Tz8/e320G5pSlApSlApSlApSlAqtzxhpiBF7zR2Hvvf3WqyquzYjVAD1l29yuaD5wKj5ROeumIH3az/GrOs58taOaYpGjXZQS8wQ7IpA0kHzrp+O5vzUP95X/AG0F9aqzFuRioRfYxTXH7UO/31FGdS/Ug/vC/wCyvmDGNJPHqEeyv9HLxOYW4YaR8aDOiR5mMY7ulngUj60sjNK37MKg+2StHmBLMuEi2uoMhH5EXhsPV7FR7z0qrynJL4k4ouwVDMAgJAZjI5LOORstgKt+yaloTO/jnYyexeUa+5APeT50FzFEFAVQAALADYAeQFfdKUClKUClKUFfm7qOFqtvMgW4v3u8R93OueBB+UznpohUe7iE/wCYV1zKJWaHV0kJHt0v/OqyTHyJNMI4lfdLlpVjsQq9CPWg0VKoPx1P/R4/7xHb7q9GdT/0Zf7xFQS858WHP/PH2pIP4/bXPJPpcV/XL/0oqhYjGzSNErRIoE0ZJWZXPP6unzqZlNxiMUP0oiPfGB/poLivDXtKDH4yURTsp5DFwSL6CZTGf8Yb417gjfGxjykxjf8ASX/VXDtzDO0yDC6eIyxsQ4vdY5ozcbjddRPrvUrAC2KjLczNi1G3UiNvdsjGg1lKUoFKUoFKUoFKUoFVuZKDLh/R3I/s3H8anYiUKpY8h5VQZpmKLisOTq+jnsBa17w7negl4XLo5WleWNHPEIBZVJsoUAXt6VK/E+H/ADEX7i/yqNk2YK6ubH6Vx0+sR5+lSZs0RRchvcB/Og9OUwfmY/3F/lVVLl2jHROkarHwnF10KNRO4KjvEkWsdwLNyvvyk7cYcSiIpLqN7GyW2/aqHP24w5lUaZu6WB7qdR079Bd5KLxuD1ll/wA7VCy/EHBuuHluYG2w8vRfKGQ9D9Vuo25jfIQ9rYVmkEcmJjkaZjbTG8Bvy1Iz3X10WrpL+E3DOHhxGHdiNQdQEeMkC+2og29tB+n3r2vynB/hJRJgqcYxBgGSQK7WIYgo+sMCLDZtXXlWtm7dYddN0l73Kyp9vfoNTSqHD9rIX5LJztuF/wB1TsHm6SC6hveB/OgsKV8RSBuVfTNagr8wi1SwG/hLm3n3bfxqsyrLYpZcW0sSOflNgXVSbCKDYE9L3qRjJScdAt+6IJiR66oQPvPxr6ynEqiStY7zyk8ujlR9iigk/iHDf0eL9xf5V5+IcN/R4v3F/lVgj3APnX1QUOaZZDEI3iijRuPANSqoNjKgIBt1BIrrljf96xI/RgP+F/5V3z0/Np/XwfZKh/hXDL7fK57dYoCfjKKC5pXl6GgpcRY45PNcO9/2nW3+U/CuubYVmVWitxI3EiAmwJsVZWPQMhYX9b1Tdos6TA4sSyh2WeJUGixKmMu3IkCxD+fSo/8A2i4X6k/7sf8A7lBfYLtBEzaJbwS/m5rKT+o3hceqk+tquL1j8T2qwksdpIndCN1dEYfAtWQxPb2CBwuF+Ux96wjfRJBv00sxZRc8kIoP2Clc4GJUE8yATb2V0o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SEhUUEhQWFhUXFhgaFxYVGRcXFhwfHB0WGxsaFxkaHyggHR8mHBsYIjEhJTUsLi4uGCAzODQtNygtLisBCgoKBQUFDgUFDisZExkrKysrKysrKysrKysrKysrKysrKysrKysrKysrKysrKysrKysrKysrKysrKysrKysrK//AABEIAK4A+gMBIgACEQEDEQH/xAAbAAEAAwEBAQEAAAAAAAAAAAAABAUGAwECB//EAEsQAAIBAgQDBQMGCggDCQAAAAECAwARBAUSIRMxQQYiMlFhcYGRFCMzUqGxBxVCU2JygpLB0VRzk5SissLSQ2OzFyQ0o8PT4fDx/8QAFAEBAAAAAAAAAAAAAAAAAAAAAP/EABQRAQAAAAAAAAAAAAAAAAAAAAD/2gAMAwEAAhEDEQA/AP3GlKUClKUClKUClKUClKUClKUClKUClKUClKUClKUCleA1zjxKMbKyk9QCCaDrSlKBSlKBSlKBSlKBSlKBSlKBSlKBSlKBUfGYtIkZ5GCqu5J/+8/SpFZ8WxOKcmxiwxCqOYMpAZmP6qlQPVmoOsebYiTePCkL5zyCJvaEVXPxsa9bOJkPz2GYLfxwvxgB5sNKt8Aas6z2f5jIZUw+HvrYnWQL6VKOQb9O8EBPTUPOg0eFxCyIrowZWAKsu4IPIiutZ3sRhHihdJH1ESuLfV9L9b+L9o1oqBSlKBSlKBSqSftNCFcq1yvhVu5xCTYCMts3e2uL0w/aOOzCa0UivpMerW3hDagFFytjzt0NBd1X51mBhjuo1SMQkS79522UH0HMnoAal4adXUOjBlYXDDcEeYNU+NIfHRJcHhQvIV6gueGh+AlFBAxeWwLofHPxpHdEHE+j1Me6I472AuT5nzNS5OzODIscLD/ZqD8QL1QdushbFYrBATsml2dFAGnUgL6n6tc6V2tYX518zY/FYvG4iGCRFgiRBqBOrWQbt7O8T1uYh5mglYHOxBi0w8YlMDSPE3EOoRuLBCjG50MbrY8jblyrcCsNHCsTQxvCNMU0ZaVtbEk6wrsSgW+tr7MdNxe3TcCg9pSlApSlApSlApSlApShoPL140gHMgX5XNvhWWx+dCdEISRYiwOvUBrXcBQqnWSTbu2+6o7ZfI6gSQPIgQqgleHUgbnpBG5AA3Y3oNnelY/C5o0UiNNMwUHRIjx6Qo0krqAv3ieTDY8q1eGxCyKHQ3Ui4P8A+0HQ1mOxmOjkw6MrgvMGnt+VpkdipI9lhWnIr8zbBtgnCxlI5YeIItXdSSKQ91CQDYi2x80N9qDS9qO0i4UaQNUhG1/Cv6THlYc7be7nXxBkPEhYmZy8wUu+248gth3SLCx5hRWU7W9oLaJmw2JVoRZ2MXM3GwYgxt+VzNiG2rS5B2uE0d5Y5oyd1DxMJGU3sxjS5Xla52PSgsOz08aSyQRujr9Iui3d5KyMBstiAR7T5Voaouy2EKiaS8h4spZTKNL6QqAAiwI3B571eigUpSgVSZ3ipVcBGEaBGYuyCRSRe6t3lKgKNV+vntY3dYzP8O6GfiBX4iTcMh21gBPBoItuLgEdSPOgmZbl7yRqTI0aAdwLYORz1SMQbE3vpW1upNdMZl0kYLxyNKQDdJdJJHXhuAGV/LmPTqHZVVVJgHZjx5HJc3NnsUI28JTSR7x0q7Y23PSgz3ZzGSF0j4qyRiG4Aj0FVBKxsW1HUWsQQLDbkK55jOuHzMSPymwqx36LwWmkJPucVwy5eJJCsezJaUnWy2jaRmAVBs9wDe/K4q77R9nkxiBWZkZTdXTTcX57MCD0+AoMr+EuUNh1kiaQvG0i6Im0MwKMsvetq7o72xHKo/4PeHh2C62KzIDGWUKL6pG0ghVG/PlzuLm1WuB7PAzyrJKziIx7EKAWZO8SANtS2B952vXmZZfFDOscMaK2LGixW6albWX08tSpra3XSPKgndrZJNCKgYrI6xMVMen5xkTvK6m4sTy5VpcPEEVVBJCgAE7nbbeqrD5EdStNPJNpYMqsEVARyOlFBJHS5Iq5oFKUoFKUoFKUoFKUoFV+ezyJCzRAl7jkpkIBIuwQbtYXNhVhUbMUdonEbaXKnS3kelBj8A1p0UPrs62bTYXk40khCnwkhAnpv51sUW3W9Y6XCSKwCxtG6Ih7jiU2BYq24F2Vi11PiV2F72tMwXaR+IyTqiIANLLxdbHe44LIGt7L9R60EzPUIeN02c605E37rMLgc7MoI9p86l9mpLxW0urKSH1m5LbMxuNjcms/nGPEpJJkRQhCaYpJGGq4LuEsUJtpUGx8XmLanKoAkSARrF3QTGgAAJ5jb160EqRwoJJAAFyTyHqfSsc+c4bETLLLPCIk3gTUrFyN+Kbb2H5Kj2nmLXeYFcRLwCNSIA03lc2KRkdb7sR5BfrVDwOUxSs8rRjSxsi7FdI2uR6ncDkBY2uTQdsTm0DwvIhSbRYhARctcBBZuRLEAXqxyrB8NTq3kY6pD5sf4DkPQViu3WTJCiYiG0RRgWUWVGCHigEe1LbedfoEMgYBlNwwBBHUHcGg+6UpQKUpQKqszyoytrSV4m0FSYwhJF7jd1PI39uo1a1UZvmKqyxLKquWXUgYcXS19wvMDa5YjkGoMg2LVHjRJRxNlZQHQoW5JqS5QFtR0srAE7W2rrjc63MEkqixZdJErcRwoYRtIQrG91GlV68+lWUOHmmDlWWVXAXiYhbKwUsV0xxgFgNR75IvzG1fEuHlw6qWEUYVixlhDFVZtiZY5CSVI2LBrjnyFBbZNlJUpK8ju2juq6ohTVYsLKAegFje1quXcKCTsALknoBzqoyLFeONpuIQ5C6yokO1zstgRvtYcqifhDxOjL5wDZpVESe2QhPuJPuoM7kWLxmKeeTDtGkTyszSMpJJsoVFZr+FAt9iATb2fOd43GYeTDyTIkwhlElx3XVGDRSOhsFksrknZCtrm43rS9i8MI8HCq8rE/Ek127RxDg8RhfhurnYbrfTINx1jZxQXOHnV1DKbqdwa61hMpmbASshY/J+Lw3B2ERazRSi52Rwyq36QJ6mt2KBSlKBSlKBSlKBSlKDwmsnjczmZZVLRKGaSNVAkaQW2umjd2tvYWt586se1bAQi7C+oERm54lr9wad/Xa/KufZ3DKAzhQDqdFt+SqMVAUdLkFj5k0FA+UxhyzRYhIjbWqrdWA+toYtp6m4PXlvXuXFlCo2p8NrurJKxJDswjUHWWYC+4Hl6Wrb1ms2w4ikYqTGrIZrqoJV42VWIB274kX3g+dBdZTlfBLMZHkZtIu1hZU1aQAB0BNydz8AJmLmEaM7GyqpYn0AJP2VyyxnMScXZ7d69gb+7ao/aQXwzrq069CE89ndUP2MaCHglZMIzm/EdHka9r6mUtb3bKNzyrvkGIVoUCiwQBLXv4QLfEWPvqbHKri6kMDcbEEdQRVFkcTQYmWE+BkV4z56SUPvC8MH2DzoPnt7hTLhTGoN3bSLeqvUvsFiGky7CM/iMEeq/O4AFjXTOmJfDqLjVKdx0tHIbiovYGCeLDGLE24kcri620lTZlsBy7rDbzvQaWlKUClKUCsVmqji4goxZDtM7ILxFuDG4SWw5Qlmtvaw862tZ7tDgIweIQ/fdRIQz6NNgp1oNrEDTe3Ub0FuigbDYDYAcq44zExoFEjAa2CKDzYttYDr/wDFZbDYidbmEyG1g2uMm4tZWkidkdTYW1KbNboa+MZJI+lpw999JSLvKDsxhiQu+qxILsbAHkaCRlUShsJruu3cYIWLEFwqGU30XUk6et+ddPwlpI2HiSFVaVpgUVrkHSrseXWwNvWpvZzCJJeXc6JGWIqziMqAACqE22BK3I5qx61Kz82fCE9MSB8Y5QKCp7JRywtNh5je2l4j0KEAG3lZgRp6bHrVxnsJfDToDYtDIAfarCo+bHhzYeXoXMTeyQd3/Gqj31YY4XjcfoN9xoKjF4QOskj24UuE0y3PkCQfgzi/sqfkOMthcLxmAd44x3tizFb2HmdjVRMeNh8Jht7Tqus2/wCGihn/AHu6v7dVmeZPNic1w7xTfNYIxs0VrINdwRcc30XPs0jrQfoNKUoFKUoFKUoFKUoKvP8ACo0fEZpE4Wpw0Xj8JBsLG+xO1ZgYyeLhmOaEqCHmBIdLOLsHKm8Z1d5XPdsxB6Gt2aqMdlR+bbD8OMoXsCndOsWPhIsetBBxHaEae7pRmHdZ3jYX/RWNy0h/RHOovyZ5Lak1F00IJmKMEQhizEDaRnKmw6IPq1DzCJkEq4YWRhoeaR1TQVI1tcAOARe+46W514mAXWrJHiWj1X0hSV6i6cVg1je+y7n0oNrg4yqIGNyFAJ8yALn41Gz5WOHk4Yu4GpRa9ypDAe+1vfVBg8ykjRVSSIojrHpZZFk7zAASBt4yAR6HbzFamXvKQDzBFxvz2oPzaXLZY8c2Nwy4oROEZsMqsquSDqYWuoa2jY2Bubnyuj2jgkxuHAk0MEnDxzAxOL8O1w4HVTyqb2fzW+GhAjndhGoJ4bKCQALgyWB5cxeqjtRnsXFgR0DOkhJiIEzHUjgAxxB2G9vhQSO1HauGGWDhEYmUO/zOHIklvoYLdVvYep8xVl2RzPW0scoSPE3EksSyrIV1CyggG62VUHlc9edZjPc6w4bDMqnDLHMGkE8MmGBVWRjpLqoJ7psDzrTZLioXzDF6IWD8OG85VgkoGrZGI0nTqG4539KDTUpSgUpSgVV5vmyQizFgxU6dKPIL8lB0g8zyB52NWZrJ43MjIxeK6HUIQ1wSWaVYw+ncdy7tvudhtegrBhjI41yzy34ZnhCBxqW50M91jRb76Ofxr5+SFHfhSzRsodoYTGEJJ3IU3MciXHhG+/OtUckhIAZdSqtgrElepJ0nYsTzaqrOMqVNCxRPw5GCOI/DGT4JgDy0kC9trHegvMtziOa4QsSqqTqR0vfqNQF99tuR2rO9ssylKNow8jxxOjcaFkaRHQqxbhMO8uk221Eknba9SMlxrq4eaxEiLpbUBo0qS91J8JZSbjzseQqqyo4Y5fjJsMLDEzy+Ihe8X4aDpZTsw9HJ60HxisRDiI2RMxlMo76QzGCJtSEOoaMxI/NRe1a5cajwh2ZVVk1EswAAIubm/IVmMTnvHASOKHFW2JjWTERj0MoQIDtyvVLlWHiwwHynKbAMdMqQRHqzAvZiVFiB3rbj1FB07P528kxhwt5544hHHI5T5Mind5FkjVeKNksoJJtYkbkfoWSZWMPHp1F3YlpJG8TuebHy8gOgAFU8GYYPGARA6ZFF0jYNDOmxGqNSAwsOq+z0qbBmDwER4lrqTZJ7WU+Sy22Rr7X2U3HXagu6V4DXtApSlApSlApSlAqJmrSCJzCLyW7vLn+0QPjUuuGNiZo2VG0sQQGHQ0GNSQtIL3ZiUJ4yBTrZ+GpdQADoWNjbqbelbG1ZCbDujEGPSwVT82zSm2osr7gXZXBup8SsetWOB7RhnKuqhAgZpldeEDvswYhlNgDYjagkZxhl1I+kNqPCcG1mVuQa+2xAt5XNednJAuGYpYMNRaPSUEbEBtAU8gLjfre9V+b5wjbrIiBVdo+IwQyNYgFQ1u6LnfqSLcquMDg1TDto4jGRS3zpJckqAAfI2AFvSgwmPzPGomW4XBoWaXDXnI7uhPmrOHIIQ2EgB39htWmzXAR4bCqY0VOHLDI1r32dQ5LHdjYnc127IY3XEqFNLpDBz5srJt7O8HHtU1Y53huJhpkHNonAtzvY2+0CghdqYtSxCyteYKA/gOpXXvDqN6r+ziNl8axywzNZEVpUJnQ6Ba+m+tfgal47E8XD4ST60uGY+8i/31f0EbA55h5jaOZC31CdLj2o1mHLyqwvVdjctimHzsaP+soJ9x5iq/8AELR74bESxH6jHjRH0KvcgfqkUGipWWw3aGeO5xUOqMMw42FDOo0mxLxG7qOZuNXKr/AZhFOoeF1kU9UII9htyPoaCTWRz+ELOx0Mo4asHjiLDUrBxJIwFu4yKdPMgnne1a+uWJg1oykkBlIJXYi4tcHzoKrCZ1ERaR1jkA3RyF9638S+RFR82z1AjCF1Z7bsCCkd9tTsNvYvNjYWrzF9n206hIZZFYWWQhYiosNBUKQNrnVa9/TYfEXZhmQB5nTVfipGQUIJuAmod23LUBe1+tiA59nMMDM54bhRGigzRlXUhdOlGbxKQNRtyLHfewrZchaXGJDiJeNDEnF4GgLGN9MTS7fOOSsh8hpHd5VurVR5co+V4xuuqEc+giUgW9rN8TQWcUSooVQFA5AbD7KrsbhsQ4Gl44/Qqzgg8wy3AYW9lWoqqmyg6i8M0kTk3IvxIyfWN+n6pWgzuM7JYhxbiYe2q4URyoB6xniExN6rYelSMuztoAcPmmlL3WKaQjhzKdtJblrHkbE7G1XHyrEx/SQrKv1oDZv7Nz/qvWd7VZLhc2XQZninTvKrlkIK8tcL21LfmQPfQX4hmw2+HHGh/MlrMv8AUudiOfcb3Ecqn5ZncM+yPZx4o37kq/rI249vKq2DJWhRWw7aHAGqIljAxtuAD4PRltbqDXLGSYecEYmPRIo5OLOLWGqKReYBPiXle5tQai9e1isr7VrAwhxch08o525W32lYWAIt4rD133OximVgCpDA8iCCD7CKDpSlKBSlKBSlKCvxmURyuGbVe1mAZgrAcg6g2YD1qsXs6T3WawUvoZCeIL+AFmF+7z5m5rR15agqsqy1lDmcxu7lSdKaV7oAGzEnpf06VaGvq1VHa3EGPBzsDpOgjV9UNZS23kCT7qDPSyxQPZZBFwyywzlScPpY3MErCygqb2uQeVje4qZi+0MyGPRDHNdiG4U8dgLE6u/pt7PWpY7Q4IDSJowvLT0t7LVCbG5YTv8AJyf6u/3LQcIpwuBiOkjh4iNdPiNlmCgbHfa1XKdosP8AlycI2B0zq0B/8wC/uvVNlWGXEYLFRxadLSzCOwsosQV28tQBPvr4w+LwMiKQ8kTsg1LEcQuk9QVW67G43FBqocbG/gkRv1WU/ca9xc4jRnN7KCbDcm3QDqTyA86yuU5Fx4+KswZWZwONBE91DEDfSjbgVV5/kuIDRRrpViwcHCzSRG6flcOQOiKLi5PMkDrag3OWQcOJVPO12/WO7faahZvgFTViY7JMiliw2DgA3WQDxC19+Yrl2feSW8kkjOBYKVGmI/WZfyn8tZsp/JFSc1+ddcMOTjVKRzEYO4v+mbL7NRoLiJrgHzANfdeLXtApSlB4TWVxuZpHiDLAsk+sKkywI0gBS+ltajSGAYgqTe1retn2un0YOdv+WRfy1d0n3A391cIs9wSKFWaJVXZVBsAB5CgL2mww+kl4J+riFbDnfl9KFB916sIMdG/gkRv1WVvuNVzdpMGRYzxEeRN/sqBNPlb+L5M29zdRe/woNRUfFYOOUaZEV18mAI91+XurKTvlZIPFKkcuHJiUHuCECu2R4QYhpmhxuL4aOFUiQMvhUkWlQm4J+2gtjk5T/wANM8f6DfOxH2q/eX9grVS0s02LMM+EWSEKq8eNl0o57zd1yGGxU7XtarRclxKiy49z6yRQsfsC15FgMZEDokglBLMQ8bxsSxv4lZgPLl0oIGE7HhZ0lkmaQRklF0qljyUsY7a7KSvevcHe9T54Ew0sckSaRLKsbqp0odd7Pp5agwG4tcE89q+sDm7O8alAutJS1iTYxuEIBtuOZvVRie0EeJWBojsuYxxNz5qX3HoQARQbalKUClKUClKUClKUCq3tHMUwsxHPhsBtcXbui46i5FWVVnaGfRENr6pYVHvkSg+jviFWwsInJPtZAPuPwqeqAdBUGAqcQ/1hFHf2FpenxqwFBlpcemGxM6gFtfDfSPzjBgQL7C4Ed/1r189mgxZH30yRzFb9FE2pBt+i/wBlQMx7I4ibFO2tUidtRkRn41iNJRVI0r3QADuN2NuVamLDrG8caCyrEwUb7ANFYb70HPI3C4VGYgABiSeQALXNUGGRsQ92vqxA1vfYphwSI4x9XWdRJ57t5C0maQPg4ob240hjNvqBmMh/cU/Gp+RLqDzEfStdfRF2jA9LAn9qgmYmdYoy1tlHdVRuT0VR5nYAV7lODKBmf6SQ6n3vboFHoo2+J61FwAGIfikXjQkRXGxI2aQbX53UHyBPUGrgCg9pSlApSlBW9o8Rw8LM3M8NgAepbuqPeSB76+TCDihcDaJtvUsv8q97QSKI1DC4afDrb1M0dv5+6vIFJxTnoIUH7zSH+FBYcFfqj4CveEvkPgK+6UFZmifOYe3LiMNrW+jeuPZ474keWJf7VjP8akZue9h7D/jb/wBnLvXLJB85if6//wBOKgtq8Y7V7XhoMvlgt8jP1o5PiwDn+NV7QBmwqcr5lKwsPzYxEgH2Wqbl77YQHcpNPGf2VmUfYBUKQH5ZggL2GOxhPs+Tz8/e320G5pSlApSlApSlApSlAqtzxhpiBF7zR2Hvvf3WqyquzYjVAD1l29yuaD5wKj5ROeumIH3az/GrOs58taOaYpGjXZQS8wQ7IpA0kHzrp+O5vzUP95X/AG0F9aqzFuRioRfYxTXH7UO/31FGdS/Ug/vC/wCyvmDGNJPHqEeyv9HLxOYW4YaR8aDOiR5mMY7ulngUj60sjNK37MKg+2StHmBLMuEi2uoMhH5EXhsPV7FR7z0qrynJL4k4ouwVDMAgJAZjI5LOORstgKt+yaloTO/jnYyexeUa+5APeT50FzFEFAVQAALADYAeQFfdKUClKUClKUFfm7qOFqtvMgW4v3u8R93OueBB+UznpohUe7iE/wCYV1zKJWaHV0kJHt0v/OqyTHyJNMI4lfdLlpVjsQq9CPWg0VKoPx1P/R4/7xHb7q9GdT/0Zf7xFQS858WHP/PH2pIP4/bXPJPpcV/XL/0oqhYjGzSNErRIoE0ZJWZXPP6unzqZlNxiMUP0oiPfGB/poLivDXtKDH4yURTsp5DFwSL6CZTGf8Yb417gjfGxjykxjf8ASX/VXDtzDO0yDC6eIyxsQ4vdY5ozcbjddRPrvUrAC2KjLczNi1G3UiNvdsjGg1lKUoFKUoFKUoFKUoFVuZKDLh/R3I/s3H8anYiUKpY8h5VQZpmKLisOTq+jnsBa17w7negl4XLo5WleWNHPEIBZVJsoUAXt6VK/E+H/ADEX7i/yqNk2YK6ubH6Vx0+sR5+lSZs0RRchvcB/Og9OUwfmY/3F/lVVLl2jHROkarHwnF10KNRO4KjvEkWsdwLNyvvyk7cYcSiIpLqN7GyW2/aqHP24w5lUaZu6WB7qdR079Bd5KLxuD1ll/wA7VCy/EHBuuHluYG2w8vRfKGQ9D9Vuo25jfIQ9rYVmkEcmJjkaZjbTG8Bvy1Iz3X10WrpL+E3DOHhxGHdiNQdQEeMkC+2og29tB+n3r2vynB/hJRJgqcYxBgGSQK7WIYgo+sMCLDZtXXlWtm7dYddN0l73Kyp9vfoNTSqHD9rIX5LJztuF/wB1TsHm6SC6hveB/OgsKV8RSBuVfTNagr8wi1SwG/hLm3n3bfxqsyrLYpZcW0sSOflNgXVSbCKDYE9L3qRjJScdAt+6IJiR66oQPvPxr6ynEqiStY7zyk8ujlR9iigk/iHDf0eL9xf5V5+IcN/R4v3F/lVgj3APnX1QUOaZZDEI3iijRuPANSqoNjKgIBt1BIrrljf96xI/RgP+F/5V3z0/Np/XwfZKh/hXDL7fK57dYoCfjKKC5pXl6GgpcRY45PNcO9/2nW3+U/CuubYVmVWitxI3EiAmwJsVZWPQMhYX9b1Tdos6TA4sSyh2WeJUGixKmMu3IkCxD+fSo/8A2i4X6k/7sf8A7lBfYLtBEzaJbwS/m5rKT+o3hceqk+tquL1j8T2qwksdpIndCN1dEYfAtWQxPb2CBwuF+Ux96wjfRJBv00sxZRc8kIoP2Clc4GJUE8yATb2V0o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QSEhUUEhQWFhUXFhgaFxYVGRcXFhwfHB0WGxsaFxkaHyggHR8mHBsYIjEhJTUsLi4uGCAzODQtNygtLisBCgoKBQUFDgUFDisZExkrKysrKysrKysrKysrKysrKysrKysrKysrKysrKysrKysrKysrKysrKysrKysrKysrK//AABEIAK4A+gMBIgACEQEDEQH/xAAbAAEAAwEBAQEAAAAAAAAAAAAABAUGAwECB//EAEsQAAIBAgQDBQMGCggDCQAAAAECAwARBAUSIRMxQQYiMlFhcYGRFCMzUqGxBxVCU2JygpLB0VRzk5SissLSQ2OzFyQ0o8PT4fDx/8QAFAEBAAAAAAAAAAAAAAAAAAAAAP/EABQRAQAAAAAAAAAAAAAAAAAAAAD/2gAMAwEAAhEDEQA/AP3GlKUClKUClKUClKUClKUClKUClKUClKUClKUClKUCleA1zjxKMbKyk9QCCaDrSlKBSlKBSlKBSlKBSlKBSlKBSlKBSlKBUfGYtIkZ5GCqu5J/+8/SpFZ8WxOKcmxiwxCqOYMpAZmP6qlQPVmoOsebYiTePCkL5zyCJvaEVXPxsa9bOJkPz2GYLfxwvxgB5sNKt8Aas6z2f5jIZUw+HvrYnWQL6VKOQb9O8EBPTUPOg0eFxCyIrowZWAKsu4IPIiutZ3sRhHihdJH1ESuLfV9L9b+L9o1oqBSlKBSlKBSqSftNCFcq1yvhVu5xCTYCMts3e2uL0w/aOOzCa0UivpMerW3hDagFFytjzt0NBd1X51mBhjuo1SMQkS79522UH0HMnoAal4adXUOjBlYXDDcEeYNU+NIfHRJcHhQvIV6gueGh+AlFBAxeWwLofHPxpHdEHE+j1Me6I472AuT5nzNS5OzODIscLD/ZqD8QL1QdushbFYrBATsml2dFAGnUgL6n6tc6V2tYX518zY/FYvG4iGCRFgiRBqBOrWQbt7O8T1uYh5mglYHOxBi0w8YlMDSPE3EOoRuLBCjG50MbrY8jblyrcCsNHCsTQxvCNMU0ZaVtbEk6wrsSgW+tr7MdNxe3TcCg9pSlApSlApSlApSlApShoPL140gHMgX5XNvhWWx+dCdEISRYiwOvUBrXcBQqnWSTbu2+6o7ZfI6gSQPIgQqgleHUgbnpBG5AA3Y3oNnelY/C5o0UiNNMwUHRIjx6Qo0krqAv3ieTDY8q1eGxCyKHQ3Ui4P8A+0HQ1mOxmOjkw6MrgvMGnt+VpkdipI9lhWnIr8zbBtgnCxlI5YeIItXdSSKQ91CQDYi2x80N9qDS9qO0i4UaQNUhG1/Cv6THlYc7be7nXxBkPEhYmZy8wUu+248gth3SLCx5hRWU7W9oLaJmw2JVoRZ2MXM3GwYgxt+VzNiG2rS5B2uE0d5Y5oyd1DxMJGU3sxjS5Xla52PSgsOz08aSyQRujr9Iui3d5KyMBstiAR7T5Voaouy2EKiaS8h4spZTKNL6QqAAiwI3B571eigUpSgVSZ3ipVcBGEaBGYuyCRSRe6t3lKgKNV+vntY3dYzP8O6GfiBX4iTcMh21gBPBoItuLgEdSPOgmZbl7yRqTI0aAdwLYORz1SMQbE3vpW1upNdMZl0kYLxyNKQDdJdJJHXhuAGV/LmPTqHZVVVJgHZjx5HJc3NnsUI28JTSR7x0q7Y23PSgz3ZzGSF0j4qyRiG4Aj0FVBKxsW1HUWsQQLDbkK55jOuHzMSPymwqx36LwWmkJPucVwy5eJJCsezJaUnWy2jaRmAVBs9wDe/K4q77R9nkxiBWZkZTdXTTcX57MCD0+AoMr+EuUNh1kiaQvG0i6Im0MwKMsvetq7o72xHKo/4PeHh2C62KzIDGWUKL6pG0ghVG/PlzuLm1WuB7PAzyrJKziIx7EKAWZO8SANtS2B952vXmZZfFDOscMaK2LGixW6albWX08tSpra3XSPKgndrZJNCKgYrI6xMVMen5xkTvK6m4sTy5VpcPEEVVBJCgAE7nbbeqrD5EdStNPJNpYMqsEVARyOlFBJHS5Iq5oFKUoFKUoFKUoFKUoFV+ezyJCzRAl7jkpkIBIuwQbtYXNhVhUbMUdonEbaXKnS3kelBj8A1p0UPrs62bTYXk40khCnwkhAnpv51sUW3W9Y6XCSKwCxtG6Ih7jiU2BYq24F2Vi11PiV2F72tMwXaR+IyTqiIANLLxdbHe44LIGt7L9R60EzPUIeN02c605E37rMLgc7MoI9p86l9mpLxW0urKSH1m5LbMxuNjcms/nGPEpJJkRQhCaYpJGGq4LuEsUJtpUGx8XmLanKoAkSARrF3QTGgAAJ5jb160EqRwoJJAAFyTyHqfSsc+c4bETLLLPCIk3gTUrFyN+Kbb2H5Kj2nmLXeYFcRLwCNSIA03lc2KRkdb7sR5BfrVDwOUxSs8rRjSxsi7FdI2uR6ncDkBY2uTQdsTm0DwvIhSbRYhARctcBBZuRLEAXqxyrB8NTq3kY6pD5sf4DkPQViu3WTJCiYiG0RRgWUWVGCHigEe1LbedfoEMgYBlNwwBBHUHcGg+6UpQKUpQKqszyoytrSV4m0FSYwhJF7jd1PI39uo1a1UZvmKqyxLKquWXUgYcXS19wvMDa5YjkGoMg2LVHjRJRxNlZQHQoW5JqS5QFtR0srAE7W2rrjc63MEkqixZdJErcRwoYRtIQrG91GlV68+lWUOHmmDlWWVXAXiYhbKwUsV0xxgFgNR75IvzG1fEuHlw6qWEUYVixlhDFVZtiZY5CSVI2LBrjnyFBbZNlJUpK8ju2juq6ohTVYsLKAegFje1quXcKCTsALknoBzqoyLFeONpuIQ5C6yokO1zstgRvtYcqifhDxOjL5wDZpVESe2QhPuJPuoM7kWLxmKeeTDtGkTyszSMpJJsoVFZr+FAt9iATb2fOd43GYeTDyTIkwhlElx3XVGDRSOhsFksrknZCtrm43rS9i8MI8HCq8rE/Ek127RxDg8RhfhurnYbrfTINx1jZxQXOHnV1DKbqdwa61hMpmbASshY/J+Lw3B2ERazRSi52Rwyq36QJ6mt2KBSlKBSlKBSlKBSlKDwmsnjczmZZVLRKGaSNVAkaQW2umjd2tvYWt586se1bAQi7C+oERm54lr9wad/Xa/KufZ3DKAzhQDqdFt+SqMVAUdLkFj5k0FA+UxhyzRYhIjbWqrdWA+toYtp6m4PXlvXuXFlCo2p8NrurJKxJDswjUHWWYC+4Hl6Wrb1ms2w4ikYqTGrIZrqoJV42VWIB274kX3g+dBdZTlfBLMZHkZtIu1hZU1aQAB0BNydz8AJmLmEaM7GyqpYn0AJP2VyyxnMScXZ7d69gb+7ao/aQXwzrq069CE89ndUP2MaCHglZMIzm/EdHka9r6mUtb3bKNzyrvkGIVoUCiwQBLXv4QLfEWPvqbHKri6kMDcbEEdQRVFkcTQYmWE+BkV4z56SUPvC8MH2DzoPnt7hTLhTGoN3bSLeqvUvsFiGky7CM/iMEeq/O4AFjXTOmJfDqLjVKdx0tHIbiovYGCeLDGLE24kcri620lTZlsBy7rDbzvQaWlKUClKUCsVmqji4goxZDtM7ILxFuDG4SWw5Qlmtvaw862tZ7tDgIweIQ/fdRIQz6NNgp1oNrEDTe3Ub0FuigbDYDYAcq44zExoFEjAa2CKDzYttYDr/wDFZbDYidbmEyG1g2uMm4tZWkidkdTYW1KbNboa+MZJI+lpw999JSLvKDsxhiQu+qxILsbAHkaCRlUShsJruu3cYIWLEFwqGU30XUk6et+ddPwlpI2HiSFVaVpgUVrkHSrseXWwNvWpvZzCJJeXc6JGWIqziMqAACqE22BK3I5qx61Kz82fCE9MSB8Y5QKCp7JRywtNh5je2l4j0KEAG3lZgRp6bHrVxnsJfDToDYtDIAfarCo+bHhzYeXoXMTeyQd3/Gqj31YY4XjcfoN9xoKjF4QOskj24UuE0y3PkCQfgzi/sqfkOMthcLxmAd44x3tizFb2HmdjVRMeNh8Jht7Tqus2/wCGihn/AHu6v7dVmeZPNic1w7xTfNYIxs0VrINdwRcc30XPs0jrQfoNKUoFKUoFKUoFKUoKvP8ACo0fEZpE4Wpw0Xj8JBsLG+xO1ZgYyeLhmOaEqCHmBIdLOLsHKm8Z1d5XPdsxB6Gt2aqMdlR+bbD8OMoXsCndOsWPhIsetBBxHaEae7pRmHdZ3jYX/RWNy0h/RHOovyZ5Lak1F00IJmKMEQhizEDaRnKmw6IPq1DzCJkEq4YWRhoeaR1TQVI1tcAOARe+46W514mAXWrJHiWj1X0hSV6i6cVg1je+y7n0oNrg4yqIGNyFAJ8yALn41Gz5WOHk4Yu4GpRa9ypDAe+1vfVBg8ykjRVSSIojrHpZZFk7zAASBt4yAR6HbzFamXvKQDzBFxvz2oPzaXLZY8c2Nwy4oROEZsMqsquSDqYWuoa2jY2Bubnyuj2jgkxuHAk0MEnDxzAxOL8O1w4HVTyqb2fzW+GhAjndhGoJ4bKCQALgyWB5cxeqjtRnsXFgR0DOkhJiIEzHUjgAxxB2G9vhQSO1HauGGWDhEYmUO/zOHIklvoYLdVvYep8xVl2RzPW0scoSPE3EksSyrIV1CyggG62VUHlc9edZjPc6w4bDMqnDLHMGkE8MmGBVWRjpLqoJ7psDzrTZLioXzDF6IWD8OG85VgkoGrZGI0nTqG4539KDTUpSgUpSgVV5vmyQizFgxU6dKPIL8lB0g8zyB52NWZrJ43MjIxeK6HUIQ1wSWaVYw+ncdy7tvudhtegrBhjI41yzy34ZnhCBxqW50M91jRb76Ofxr5+SFHfhSzRsodoYTGEJJ3IU3MciXHhG+/OtUckhIAZdSqtgrElepJ0nYsTzaqrOMqVNCxRPw5GCOI/DGT4JgDy0kC9trHegvMtziOa4QsSqqTqR0vfqNQF99tuR2rO9ssylKNow8jxxOjcaFkaRHQqxbhMO8uk221Eknba9SMlxrq4eaxEiLpbUBo0qS91J8JZSbjzseQqqyo4Y5fjJsMLDEzy+Ihe8X4aDpZTsw9HJ60HxisRDiI2RMxlMo76QzGCJtSEOoaMxI/NRe1a5cajwh2ZVVk1EswAAIubm/IVmMTnvHASOKHFW2JjWTERj0MoQIDtyvVLlWHiwwHynKbAMdMqQRHqzAvZiVFiB3rbj1FB07P528kxhwt5544hHHI5T5Mind5FkjVeKNksoJJtYkbkfoWSZWMPHp1F3YlpJG8TuebHy8gOgAFU8GYYPGARA6ZFF0jYNDOmxGqNSAwsOq+z0qbBmDwER4lrqTZJ7WU+Sy22Rr7X2U3HXagu6V4DXtApSlApSlApSlAqJmrSCJzCLyW7vLn+0QPjUuuGNiZo2VG0sQQGHQ0GNSQtIL3ZiUJ4yBTrZ+GpdQADoWNjbqbelbG1ZCbDujEGPSwVT82zSm2osr7gXZXBup8SsetWOB7RhnKuqhAgZpldeEDvswYhlNgDYjagkZxhl1I+kNqPCcG1mVuQa+2xAt5XNednJAuGYpYMNRaPSUEbEBtAU8gLjfre9V+b5wjbrIiBVdo+IwQyNYgFQ1u6LnfqSLcquMDg1TDto4jGRS3zpJckqAAfI2AFvSgwmPzPGomW4XBoWaXDXnI7uhPmrOHIIQ2EgB39htWmzXAR4bCqY0VOHLDI1r32dQ5LHdjYnc127IY3XEqFNLpDBz5srJt7O8HHtU1Y53huJhpkHNonAtzvY2+0CghdqYtSxCyteYKA/gOpXXvDqN6r+ziNl8axywzNZEVpUJnQ6Ba+m+tfgal47E8XD4ST60uGY+8i/31f0EbA55h5jaOZC31CdLj2o1mHLyqwvVdjctimHzsaP+soJ9x5iq/8AELR74bESxH6jHjRH0KvcgfqkUGipWWw3aGeO5xUOqMMw42FDOo0mxLxG7qOZuNXKr/AZhFOoeF1kU9UII9htyPoaCTWRz+ELOx0Mo4asHjiLDUrBxJIwFu4yKdPMgnne1a+uWJg1oykkBlIJXYi4tcHzoKrCZ1ERaR1jkA3RyF9638S+RFR82z1AjCF1Z7bsCCkd9tTsNvYvNjYWrzF9n206hIZZFYWWQhYiosNBUKQNrnVa9/TYfEXZhmQB5nTVfipGQUIJuAmod23LUBe1+tiA59nMMDM54bhRGigzRlXUhdOlGbxKQNRtyLHfewrZchaXGJDiJeNDEnF4GgLGN9MTS7fOOSsh8hpHd5VurVR5co+V4xuuqEc+giUgW9rN8TQWcUSooVQFA5AbD7KrsbhsQ4Gl44/Qqzgg8wy3AYW9lWoqqmyg6i8M0kTk3IvxIyfWN+n6pWgzuM7JYhxbiYe2q4URyoB6xniExN6rYelSMuztoAcPmmlL3WKaQjhzKdtJblrHkbE7G1XHyrEx/SQrKv1oDZv7Nz/qvWd7VZLhc2XQZninTvKrlkIK8tcL21LfmQPfQX4hmw2+HHGh/MlrMv8AUudiOfcb3Ecqn5ZncM+yPZx4o37kq/rI249vKq2DJWhRWw7aHAGqIljAxtuAD4PRltbqDXLGSYecEYmPRIo5OLOLWGqKReYBPiXle5tQai9e1isr7VrAwhxch08o525W32lYWAIt4rD133OximVgCpDA8iCCD7CKDpSlKBSlKBSlKCvxmURyuGbVe1mAZgrAcg6g2YD1qsXs6T3WawUvoZCeIL+AFmF+7z5m5rR15agqsqy1lDmcxu7lSdKaV7oAGzEnpf06VaGvq1VHa3EGPBzsDpOgjV9UNZS23kCT7qDPSyxQPZZBFwyywzlScPpY3MErCygqb2uQeVje4qZi+0MyGPRDHNdiG4U8dgLE6u/pt7PWpY7Q4IDSJowvLT0t7LVCbG5YTv8AJyf6u/3LQcIpwuBiOkjh4iNdPiNlmCgbHfa1XKdosP8AlycI2B0zq0B/8wC/uvVNlWGXEYLFRxadLSzCOwsosQV28tQBPvr4w+LwMiKQ8kTsg1LEcQuk9QVW67G43FBqocbG/gkRv1WU/ca9xc4jRnN7KCbDcm3QDqTyA86yuU5Fx4+KswZWZwONBE91DEDfSjbgVV5/kuIDRRrpViwcHCzSRG6flcOQOiKLi5PMkDrag3OWQcOJVPO12/WO7faahZvgFTViY7JMiliw2DgA3WQDxC19+Yrl2feSW8kkjOBYKVGmI/WZfyn8tZsp/JFSc1+ddcMOTjVKRzEYO4v+mbL7NRoLiJrgHzANfdeLXtApSlB4TWVxuZpHiDLAsk+sKkywI0gBS+ltajSGAYgqTe1retn2un0YOdv+WRfy1d0n3A391cIs9wSKFWaJVXZVBsAB5CgL2mww+kl4J+riFbDnfl9KFB916sIMdG/gkRv1WVvuNVzdpMGRYzxEeRN/sqBNPlb+L5M29zdRe/woNRUfFYOOUaZEV18mAI91+XurKTvlZIPFKkcuHJiUHuCECu2R4QYhpmhxuL4aOFUiQMvhUkWlQm4J+2gtjk5T/wANM8f6DfOxH2q/eX9grVS0s02LMM+EWSEKq8eNl0o57zd1yGGxU7XtarRclxKiy49z6yRQsfsC15FgMZEDokglBLMQ8bxsSxv4lZgPLl0oIGE7HhZ0lkmaQRklF0qljyUsY7a7KSvevcHe9T54Ew0sckSaRLKsbqp0odd7Pp5agwG4tcE89q+sDm7O8alAutJS1iTYxuEIBtuOZvVRie0EeJWBojsuYxxNz5qX3HoQARQbalKUClKUClKUClKUCq3tHMUwsxHPhsBtcXbui46i5FWVVnaGfRENr6pYVHvkSg+jviFWwsInJPtZAPuPwqeqAdBUGAqcQ/1hFHf2FpenxqwFBlpcemGxM6gFtfDfSPzjBgQL7C4Ed/1r189mgxZH30yRzFb9FE2pBt+i/wBlQMx7I4ibFO2tUidtRkRn41iNJRVI0r3QADuN2NuVamLDrG8caCyrEwUb7ANFYb70HPI3C4VGYgABiSeQALXNUGGRsQ92vqxA1vfYphwSI4x9XWdRJ57t5C0maQPg4ob240hjNvqBmMh/cU/Gp+RLqDzEfStdfRF2jA9LAn9qgmYmdYoy1tlHdVRuT0VR5nYAV7lODKBmf6SQ6n3vboFHoo2+J61FwAGIfikXjQkRXGxI2aQbX53UHyBPUGrgCg9pSlApSlBW9o8Rw8LM3M8NgAepbuqPeSB76+TCDihcDaJtvUsv8q97QSKI1DC4afDrb1M0dv5+6vIFJxTnoIUH7zSH+FBYcFfqj4CveEvkPgK+6UFZmifOYe3LiMNrW+jeuPZ474keWJf7VjP8akZue9h7D/jb/wBnLvXLJB85if6//wBOKgtq8Y7V7XhoMvlgt8jP1o5PiwDn+NV7QBmwqcr5lKwsPzYxEgH2Wqbl77YQHcpNPGf2VmUfYBUKQH5ZggL2GOxhPs+Tz8/e320G5pSlApSlApSlApSlAqtzxhpiBF7zR2Hvvf3WqyquzYjVAD1l29yuaD5wKj5ROeumIH3az/GrOs58taOaYpGjXZQS8wQ7IpA0kHzrp+O5vzUP95X/AG0F9aqzFuRioRfYxTXH7UO/31FGdS/Ug/vC/wCyvmDGNJPHqEeyv9HLxOYW4YaR8aDOiR5mMY7ulngUj60sjNK37MKg+2StHmBLMuEi2uoMhH5EXhsPV7FR7z0qrynJL4k4ouwVDMAgJAZjI5LOORstgKt+yaloTO/jnYyexeUa+5APeT50FzFEFAVQAALADYAeQFfdKUClKUClKUFfm7qOFqtvMgW4v3u8R93OueBB+UznpohUe7iE/wCYV1zKJWaHV0kJHt0v/OqyTHyJNMI4lfdLlpVjsQq9CPWg0VKoPx1P/R4/7xHb7q9GdT/0Zf7xFQS858WHP/PH2pIP4/bXPJPpcV/XL/0oqhYjGzSNErRIoE0ZJWZXPP6unzqZlNxiMUP0oiPfGB/poLivDXtKDH4yURTsp5DFwSL6CZTGf8Yb417gjfGxjykxjf8ASX/VXDtzDO0yDC6eIyxsQ4vdY5ozcbjddRPrvUrAC2KjLczNi1G3UiNvdsjGg1lKUoFKUoFKUoFKUoFVuZKDLh/R3I/s3H8anYiUKpY8h5VQZpmKLisOTq+jnsBa17w7negl4XLo5WleWNHPEIBZVJsoUAXt6VK/E+H/ADEX7i/yqNk2YK6ubH6Vx0+sR5+lSZs0RRchvcB/Og9OUwfmY/3F/lVVLl2jHROkarHwnF10KNRO4KjvEkWsdwLNyvvyk7cYcSiIpLqN7GyW2/aqHP24w5lUaZu6WB7qdR079Bd5KLxuD1ll/wA7VCy/EHBuuHluYG2w8vRfKGQ9D9Vuo25jfIQ9rYVmkEcmJjkaZjbTG8Bvy1Iz3X10WrpL+E3DOHhxGHdiNQdQEeMkC+2og29tB+n3r2vynB/hJRJgqcYxBgGSQK7WIYgo+sMCLDZtXXlWtm7dYddN0l73Kyp9vfoNTSqHD9rIX5LJztuF/wB1TsHm6SC6hveB/OgsKV8RSBuVfTNagr8wi1SwG/hLm3n3bfxqsyrLYpZcW0sSOflNgXVSbCKDYE9L3qRjJScdAt+6IJiR66oQPvPxr6ynEqiStY7zyk8ujlR9iigk/iHDf0eL9xf5V5+IcN/R4v3F/lVgj3APnX1QUOaZZDEI3iijRuPANSqoNjKgIBt1BIrrljf96xI/RgP+F/5V3z0/Np/XwfZKh/hXDL7fK57dYoCfjKKC5pXl6GgpcRY45PNcO9/2nW3+U/CuubYVmVWitxI3EiAmwJsVZWPQMhYX9b1Tdos6TA4sSyh2WeJUGixKmMu3IkCxD+fSo/8A2i4X6k/7sf8A7lBfYLtBEzaJbwS/m5rKT+o3hceqk+tquL1j8T2qwksdpIndCN1dEYfAtWQxPb2CBwuF+Ux96wjfRJBv00sxZRc8kIoP2Clc4GJUE8yATb2V0o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data:image/jpeg;base64,/9j/4AAQSkZJRgABAQAAAQABAAD/2wCEAAkGBxQSEhUUEhQWFhUXFhgaFxYVGRcXFhwfHB0WGxsaFxkaHyggHR8mHBsYIjEhJTUsLi4uGCAzODQtNygtLisBCgoKBQUFDgUFDisZExkrKysrKysrKysrKysrKysrKysrKysrKysrKysrKysrKysrKysrKysrKysrKysrKysrK//AABEIAK4A+gMBIgACEQEDEQH/xAAbAAEAAwEBAQEAAAAAAAAAAAAABAUGAwECB//EAEsQAAIBAgQDBQMGCggDCQAAAAECAwARBAUSIRMxQQYiMlFhcYGRFCMzUqGxBxVCU2JygpLB0VRzk5SissLSQ2OzFyQ0o8PT4fDx/8QAFAEBAAAAAAAAAAAAAAAAAAAAAP/EABQRAQAAAAAAAAAAAAAAAAAAAAD/2gAMAwEAAhEDEQA/AP3GlKUClKUClKUClKUClKUClKUClKUClKUClKUClKUCleA1zjxKMbKyk9QCCaDrSlKBSlKBSlKBSlKBSlKBSlKBSlKBSlKBUfGYtIkZ5GCqu5J/+8/SpFZ8WxOKcmxiwxCqOYMpAZmP6qlQPVmoOsebYiTePCkL5zyCJvaEVXPxsa9bOJkPz2GYLfxwvxgB5sNKt8Aas6z2f5jIZUw+HvrYnWQL6VKOQb9O8EBPTUPOg0eFxCyIrowZWAKsu4IPIiutZ3sRhHihdJH1ESuLfV9L9b+L9o1oqBSlKBSlKBSqSftNCFcq1yvhVu5xCTYCMts3e2uL0w/aOOzCa0UivpMerW3hDagFFytjzt0NBd1X51mBhjuo1SMQkS79522UH0HMnoAal4adXUOjBlYXDDcEeYNU+NIfHRJcHhQvIV6gueGh+AlFBAxeWwLofHPxpHdEHE+j1Me6I472AuT5nzNS5OzODIscLD/ZqD8QL1QdushbFYrBATsml2dFAGnUgL6n6tc6V2tYX518zY/FYvG4iGCRFgiRBqBOrWQbt7O8T1uYh5mglYHOxBi0w8YlMDSPE3EOoRuLBCjG50MbrY8jblyrcCsNHCsTQxvCNMU0ZaVtbEk6wrsSgW+tr7MdNxe3TcCg9pSlApSlApSlApSlApShoPL140gHMgX5XNvhWWx+dCdEISRYiwOvUBrXcBQqnWSTbu2+6o7ZfI6gSQPIgQqgleHUgbnpBG5AA3Y3oNnelY/C5o0UiNNMwUHRIjx6Qo0krqAv3ieTDY8q1eGxCyKHQ3Ui4P8A+0HQ1mOxmOjkw6MrgvMGnt+VpkdipI9lhWnIr8zbBtgnCxlI5YeIItXdSSKQ91CQDYi2x80N9qDS9qO0i4UaQNUhG1/Cv6THlYc7be7nXxBkPEhYmZy8wUu+248gth3SLCx5hRWU7W9oLaJmw2JVoRZ2MXM3GwYgxt+VzNiG2rS5B2uE0d5Y5oyd1DxMJGU3sxjS5Xla52PSgsOz08aSyQRujr9Iui3d5KyMBstiAR7T5Voaouy2EKiaS8h4spZTKNL6QqAAiwI3B571eigUpSgVSZ3ipVcBGEaBGYuyCRSRe6t3lKgKNV+vntY3dYzP8O6GfiBX4iTcMh21gBPBoItuLgEdSPOgmZbl7yRqTI0aAdwLYORz1SMQbE3vpW1upNdMZl0kYLxyNKQDdJdJJHXhuAGV/LmPTqHZVVVJgHZjx5HJc3NnsUI28JTSR7x0q7Y23PSgz3ZzGSF0j4qyRiG4Aj0FVBKxsW1HUWsQQLDbkK55jOuHzMSPymwqx36LwWmkJPucVwy5eJJCsezJaUnWy2jaRmAVBs9wDe/K4q77R9nkxiBWZkZTdXTTcX57MCD0+AoMr+EuUNh1kiaQvG0i6Im0MwKMsvetq7o72xHKo/4PeHh2C62KzIDGWUKL6pG0ghVG/PlzuLm1WuB7PAzyrJKziIx7EKAWZO8SANtS2B952vXmZZfFDOscMaK2LGixW6albWX08tSpra3XSPKgndrZJNCKgYrI6xMVMen5xkTvK6m4sTy5VpcPEEVVBJCgAE7nbbeqrD5EdStNPJNpYMqsEVARyOlFBJHS5Iq5oFKUoFKUoFKUoFKUoFV+ezyJCzRAl7jkpkIBIuwQbtYXNhVhUbMUdonEbaXKnS3kelBj8A1p0UPrs62bTYXk40khCnwkhAnpv51sUW3W9Y6XCSKwCxtG6Ih7jiU2BYq24F2Vi11PiV2F72tMwXaR+IyTqiIANLLxdbHe44LIGt7L9R60EzPUIeN02c605E37rMLgc7MoI9p86l9mpLxW0urKSH1m5LbMxuNjcms/nGPEpJJkRQhCaYpJGGq4LuEsUJtpUGx8XmLanKoAkSARrF3QTGgAAJ5jb160EqRwoJJAAFyTyHqfSsc+c4bETLLLPCIk3gTUrFyN+Kbb2H5Kj2nmLXeYFcRLwCNSIA03lc2KRkdb7sR5BfrVDwOUxSs8rRjSxsi7FdI2uR6ncDkBY2uTQdsTm0DwvIhSbRYhARctcBBZuRLEAXqxyrB8NTq3kY6pD5sf4DkPQViu3WTJCiYiG0RRgWUWVGCHigEe1LbedfoEMgYBlNwwBBHUHcGg+6UpQKUpQKqszyoytrSV4m0FSYwhJF7jd1PI39uo1a1UZvmKqyxLKquWXUgYcXS19wvMDa5YjkGoMg2LVHjRJRxNlZQHQoW5JqS5QFtR0srAE7W2rrjc63MEkqixZdJErcRwoYRtIQrG91GlV68+lWUOHmmDlWWVXAXiYhbKwUsV0xxgFgNR75IvzG1fEuHlw6qWEUYVixlhDFVZtiZY5CSVI2LBrjnyFBbZNlJUpK8ju2juq6ohTVYsLKAegFje1quXcKCTsALknoBzqoyLFeONpuIQ5C6yokO1zstgRvtYcqifhDxOjL5wDZpVESe2QhPuJPuoM7kWLxmKeeTDtGkTyszSMpJJsoVFZr+FAt9iATb2fOd43GYeTDyTIkwhlElx3XVGDRSOhsFksrknZCtrm43rS9i8MI8HCq8rE/Ek127RxDg8RhfhurnYbrfTINx1jZxQXOHnV1DKbqdwa61hMpmbASshY/J+Lw3B2ERazRSi52Rwyq36QJ6mt2KBSlKBSlKBSlKBSlKDwmsnjczmZZVLRKGaSNVAkaQW2umjd2tvYWt586se1bAQi7C+oERm54lr9wad/Xa/KufZ3DKAzhQDqdFt+SqMVAUdLkFj5k0FA+UxhyzRYhIjbWqrdWA+toYtp6m4PXlvXuXFlCo2p8NrurJKxJDswjUHWWYC+4Hl6Wrb1ms2w4ikYqTGrIZrqoJV42VWIB274kX3g+dBdZTlfBLMZHkZtIu1hZU1aQAB0BNydz8AJmLmEaM7GyqpYn0AJP2VyyxnMScXZ7d69gb+7ao/aQXwzrq069CE89ndUP2MaCHglZMIzm/EdHka9r6mUtb3bKNzyrvkGIVoUCiwQBLXv4QLfEWPvqbHKri6kMDcbEEdQRVFkcTQYmWE+BkV4z56SUPvC8MH2DzoPnt7hTLhTGoN3bSLeqvUvsFiGky7CM/iMEeq/O4AFjXTOmJfDqLjVKdx0tHIbiovYGCeLDGLE24kcri620lTZlsBy7rDbzvQaWlKUClKUCsVmqji4goxZDtM7ILxFuDG4SWw5Qlmtvaw862tZ7tDgIweIQ/fdRIQz6NNgp1oNrEDTe3Ub0FuigbDYDYAcq44zExoFEjAa2CKDzYttYDr/wDFZbDYidbmEyG1g2uMm4tZWkidkdTYW1KbNboa+MZJI+lpw999JSLvKDsxhiQu+qxILsbAHkaCRlUShsJruu3cYIWLEFwqGU30XUk6et+ddPwlpI2HiSFVaVpgUVrkHSrseXWwNvWpvZzCJJeXc6JGWIqziMqAACqE22BK3I5qx61Kz82fCE9MSB8Y5QKCp7JRywtNh5je2l4j0KEAG3lZgRp6bHrVxnsJfDToDYtDIAfarCo+bHhzYeXoXMTeyQd3/Gqj31YY4XjcfoN9xoKjF4QOskj24UuE0y3PkCQfgzi/sqfkOMthcLxmAd44x3tizFb2HmdjVRMeNh8Jht7Tqus2/wCGihn/AHu6v7dVmeZPNic1w7xTfNYIxs0VrINdwRcc30XPs0jrQfoNKUoFKUoFKUoFKUoKvP8ACo0fEZpE4Wpw0Xj8JBsLG+xO1ZgYyeLhmOaEqCHmBIdLOLsHKm8Z1d5XPdsxB6Gt2aqMdlR+bbD8OMoXsCndOsWPhIsetBBxHaEae7pRmHdZ3jYX/RWNy0h/RHOovyZ5Lak1F00IJmKMEQhizEDaRnKmw6IPq1DzCJkEq4YWRhoeaR1TQVI1tcAOARe+46W514mAXWrJHiWj1X0hSV6i6cVg1je+y7n0oNrg4yqIGNyFAJ8yALn41Gz5WOHk4Yu4GpRa9ypDAe+1vfVBg8ykjRVSSIojrHpZZFk7zAASBt4yAR6HbzFamXvKQDzBFxvz2oPzaXLZY8c2Nwy4oROEZsMqsquSDqYWuoa2jY2Bubnyuj2jgkxuHAk0MEnDxzAxOL8O1w4HVTyqb2fzW+GhAjndhGoJ4bKCQALgyWB5cxeqjtRnsXFgR0DOkhJiIEzHUjgAxxB2G9vhQSO1HauGGWDhEYmUO/zOHIklvoYLdVvYep8xVl2RzPW0scoSPE3EksSyrIV1CyggG62VUHlc9edZjPc6w4bDMqnDLHMGkE8MmGBVWRjpLqoJ7psDzrTZLioXzDF6IWD8OG85VgkoGrZGI0nTqG4539KDTUpSgUpSgVV5vmyQizFgxU6dKPIL8lB0g8zyB52NWZrJ43MjIxeK6HUIQ1wSWaVYw+ncdy7tvudhtegrBhjI41yzy34ZnhCBxqW50M91jRb76Ofxr5+SFHfhSzRsodoYTGEJJ3IU3MciXHhG+/OtUckhIAZdSqtgrElepJ0nYsTzaqrOMqVNCxRPw5GCOI/DGT4JgDy0kC9trHegvMtziOa4QsSqqTqR0vfqNQF99tuR2rO9ssylKNow8jxxOjcaFkaRHQqxbhMO8uk221Eknba9SMlxrq4eaxEiLpbUBo0qS91J8JZSbjzseQqqyo4Y5fjJsMLDEzy+Ihe8X4aDpZTsw9HJ60HxisRDiI2RMxlMo76QzGCJtSEOoaMxI/NRe1a5cajwh2ZVVk1EswAAIubm/IVmMTnvHASOKHFW2JjWTERj0MoQIDtyvVLlWHiwwHynKbAMdMqQRHqzAvZiVFiB3rbj1FB07P528kxhwt5544hHHI5T5Mind5FkjVeKNksoJJtYkbkfoWSZWMPHp1F3YlpJG8TuebHy8gOgAFU8GYYPGARA6ZFF0jYNDOmxGqNSAwsOq+z0qbBmDwER4lrqTZJ7WU+Sy22Rr7X2U3HXagu6V4DXtApSlApSlApSlAqJmrSCJzCLyW7vLn+0QPjUuuGNiZo2VG0sQQGHQ0GNSQtIL3ZiUJ4yBTrZ+GpdQADoWNjbqbelbG1ZCbDujEGPSwVT82zSm2osr7gXZXBup8SsetWOB7RhnKuqhAgZpldeEDvswYhlNgDYjagkZxhl1I+kNqPCcG1mVuQa+2xAt5XNednJAuGYpYMNRaPSUEbEBtAU8gLjfre9V+b5wjbrIiBVdo+IwQyNYgFQ1u6LnfqSLcquMDg1TDto4jGRS3zpJckqAAfI2AFvSgwmPzPGomW4XBoWaXDXnI7uhPmrOHIIQ2EgB39htWmzXAR4bCqY0VOHLDI1r32dQ5LHdjYnc127IY3XEqFNLpDBz5srJt7O8HHtU1Y53huJhpkHNonAtzvY2+0CghdqYtSxCyteYKA/gOpXXvDqN6r+ziNl8axywzNZEVpUJnQ6Ba+m+tfgal47E8XD4ST60uGY+8i/31f0EbA55h5jaOZC31CdLj2o1mHLyqwvVdjctimHzsaP+soJ9x5iq/8AELR74bESxH6jHjRH0KvcgfqkUGipWWw3aGeO5xUOqMMw42FDOo0mxLxG7qOZuNXKr/AZhFOoeF1kU9UII9htyPoaCTWRz+ELOx0Mo4asHjiLDUrBxJIwFu4yKdPMgnne1a+uWJg1oykkBlIJXYi4tcHzoKrCZ1ERaR1jkA3RyF9638S+RFR82z1AjCF1Z7bsCCkd9tTsNvYvNjYWrzF9n206hIZZFYWWQhYiosNBUKQNrnVa9/TYfEXZhmQB5nTVfipGQUIJuAmod23LUBe1+tiA59nMMDM54bhRGigzRlXUhdOlGbxKQNRtyLHfewrZchaXGJDiJeNDEnF4GgLGN9MTS7fOOSsh8hpHd5VurVR5co+V4xuuqEc+giUgW9rN8TQWcUSooVQFA5AbD7KrsbhsQ4Gl44/Qqzgg8wy3AYW9lWoqqmyg6i8M0kTk3IvxIyfWN+n6pWgzuM7JYhxbiYe2q4URyoB6xniExN6rYelSMuztoAcPmmlL3WKaQjhzKdtJblrHkbE7G1XHyrEx/SQrKv1oDZv7Nz/qvWd7VZLhc2XQZninTvKrlkIK8tcL21LfmQPfQX4hmw2+HHGh/MlrMv8AUudiOfcb3Ecqn5ZncM+yPZx4o37kq/rI249vKq2DJWhRWw7aHAGqIljAxtuAD4PRltbqDXLGSYecEYmPRIo5OLOLWGqKReYBPiXle5tQai9e1isr7VrAwhxch08o525W32lYWAIt4rD133OximVgCpDA8iCCD7CKDpSlKBSlKBSlKCvxmURyuGbVe1mAZgrAcg6g2YD1qsXs6T3WawUvoZCeIL+AFmF+7z5m5rR15agqsqy1lDmcxu7lSdKaV7oAGzEnpf06VaGvq1VHa3EGPBzsDpOgjV9UNZS23kCT7qDPSyxQPZZBFwyywzlScPpY3MErCygqb2uQeVje4qZi+0MyGPRDHNdiG4U8dgLE6u/pt7PWpY7Q4IDSJowvLT0t7LVCbG5YTv8AJyf6u/3LQcIpwuBiOkjh4iNdPiNlmCgbHfa1XKdosP8AlycI2B0zq0B/8wC/uvVNlWGXEYLFRxadLSzCOwsosQV28tQBPvr4w+LwMiKQ8kTsg1LEcQuk9QVW67G43FBqocbG/gkRv1WU/ca9xc4jRnN7KCbDcm3QDqTyA86yuU5Fx4+KswZWZwONBE91DEDfSjbgVV5/kuIDRRrpViwcHCzSRG6flcOQOiKLi5PMkDrag3OWQcOJVPO12/WO7faahZvgFTViY7JMiliw2DgA3WQDxC19+Yrl2feSW8kkjOBYKVGmI/WZfyn8tZsp/JFSc1+ddcMOTjVKRzEYO4v+mbL7NRoLiJrgHzANfdeLXtApSlB4TWVxuZpHiDLAsk+sKkywI0gBS+ltajSGAYgqTe1retn2un0YOdv+WRfy1d0n3A391cIs9wSKFWaJVXZVBsAB5CgL2mww+kl4J+riFbDnfl9KFB916sIMdG/gkRv1WVvuNVzdpMGRYzxEeRN/sqBNPlb+L5M29zdRe/woNRUfFYOOUaZEV18mAI91+XurKTvlZIPFKkcuHJiUHuCECu2R4QYhpmhxuL4aOFUiQMvhUkWlQm4J+2gtjk5T/wANM8f6DfOxH2q/eX9grVS0s02LMM+EWSEKq8eNl0o57zd1yGGxU7XtarRclxKiy49z6yRQsfsC15FgMZEDokglBLMQ8bxsSxv4lZgPLl0oIGE7HhZ0lkmaQRklF0qljyUsY7a7KSvevcHe9T54Ew0sckSaRLKsbqp0odd7Pp5agwG4tcE89q+sDm7O8alAutJS1iTYxuEIBtuOZvVRie0EeJWBojsuYxxNz5qX3HoQARQbalKUClKUClKUClKUCq3tHMUwsxHPhsBtcXbui46i5FWVVnaGfRENr6pYVHvkSg+jviFWwsInJPtZAPuPwqeqAdBUGAqcQ/1hFHf2FpenxqwFBlpcemGxM6gFtfDfSPzjBgQL7C4Ed/1r189mgxZH30yRzFb9FE2pBt+i/wBlQMx7I4ibFO2tUidtRkRn41iNJRVI0r3QADuN2NuVamLDrG8caCyrEwUb7ANFYb70HPI3C4VGYgABiSeQALXNUGGRsQ92vqxA1vfYphwSI4x9XWdRJ57t5C0maQPg4ob240hjNvqBmMh/cU/Gp+RLqDzEfStdfRF2jA9LAn9qgmYmdYoy1tlHdVRuT0VR5nYAV7lODKBmf6SQ6n3vboFHoo2+J61FwAGIfikXjQkRXGxI2aQbX53UHyBPUGrgCg9pSlApSlBW9o8Rw8LM3M8NgAepbuqPeSB76+TCDihcDaJtvUsv8q97QSKI1DC4afDrb1M0dv5+6vIFJxTnoIUH7zSH+FBYcFfqj4CveEvkPgK+6UFZmifOYe3LiMNrW+jeuPZ474keWJf7VjP8akZue9h7D/jb/wBnLvXLJB85if6//wBOKgtq8Y7V7XhoMvlgt8jP1o5PiwDn+NV7QBmwqcr5lKwsPzYxEgH2Wqbl77YQHcpNPGf2VmUfYBUKQH5ZggL2GOxhPs+Tz8/e320G5pSlApSlApSlApSlAqtzxhpiBF7zR2Hvvf3WqyquzYjVAD1l29yuaD5wKj5ROeumIH3az/GrOs58taOaYpGjXZQS8wQ7IpA0kHzrp+O5vzUP95X/AG0F9aqzFuRioRfYxTXH7UO/31FGdS/Ug/vC/wCyvmDGNJPHqEeyv9HLxOYW4YaR8aDOiR5mMY7ulngUj60sjNK37MKg+2StHmBLMuEi2uoMhH5EXhsPV7FR7z0qrynJL4k4ouwVDMAgJAZjI5LOORstgKt+yaloTO/jnYyexeUa+5APeT50FzFEFAVQAALADYAeQFfdKUClKUClKUFfm7qOFqtvMgW4v3u8R93OueBB+UznpohUe7iE/wCYV1zKJWaHV0kJHt0v/OqyTHyJNMI4lfdLlpVjsQq9CPWg0VKoPx1P/R4/7xHb7q9GdT/0Zf7xFQS858WHP/PH2pIP4/bXPJPpcV/XL/0oqhYjGzSNErRIoE0ZJWZXPP6unzqZlNxiMUP0oiPfGB/poLivDXtKDH4yURTsp5DFwSL6CZTGf8Yb417gjfGxjykxjf8ASX/VXDtzDO0yDC6eIyxsQ4vdY5ozcbjddRPrvUrAC2KjLczNi1G3UiNvdsjGg1lKUoFKUoFKUoFKUoFVuZKDLh/R3I/s3H8anYiUKpY8h5VQZpmKLisOTq+jnsBa17w7negl4XLo5WleWNHPEIBZVJsoUAXt6VK/E+H/ADEX7i/yqNk2YK6ubH6Vx0+sR5+lSZs0RRchvcB/Og9OUwfmY/3F/lVVLl2jHROkarHwnF10KNRO4KjvEkWsdwLNyvvyk7cYcSiIpLqN7GyW2/aqHP24w5lUaZu6WB7qdR079Bd5KLxuD1ll/wA7VCy/EHBuuHluYG2w8vRfKGQ9D9Vuo25jfIQ9rYVmkEcmJjkaZjbTG8Bvy1Iz3X10WrpL+E3DOHhxGHdiNQdQEeMkC+2og29tB+n3r2vynB/hJRJgqcYxBgGSQK7WIYgo+sMCLDZtXXlWtm7dYddN0l73Kyp9vfoNTSqHD9rIX5LJztuF/wB1TsHm6SC6hveB/OgsKV8RSBuVfTNagr8wi1SwG/hLm3n3bfxqsyrLYpZcW0sSOflNgXVSbCKDYE9L3qRjJScdAt+6IJiR66oQPvPxr6ynEqiStY7zyk8ujlR9iigk/iHDf0eL9xf5V5+IcN/R4v3F/lVgj3APnX1QUOaZZDEI3iijRuPANSqoNjKgIBt1BIrrljf96xI/RgP+F/5V3z0/Np/XwfZKh/hXDL7fK57dYoCfjKKC5pXl6GgpcRY45PNcO9/2nW3+U/CuubYVmVWitxI3EiAmwJsVZWPQMhYX9b1Tdos6TA4sSyh2WeJUGixKmMu3IkCxD+fSo/8A2i4X6k/7sf8A7lBfYLtBEzaJbwS/m5rKT+o3hceqk+tquL1j8T2qwksdpIndCN1dEYfAtWQxPb2CBwuF+Ux96wjfRJBv00sxZRc8kIoP2Clc4GJUE8yATb2V0o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www.christinebickley.co.uk/images/source/sitting-pos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76375"/>
            <a:ext cx="29813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9"/>
    </mc:Choice>
    <mc:Fallback xmlns="">
      <p:transition spd="slow" advTm="8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Standing Working 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Poor standing surfaces (e.g. concrete, metal) increases pressure on lower extremities, leading to increased fatigue and lower productivity.  </a:t>
            </a:r>
            <a:endParaRPr lang="en-US" dirty="0"/>
          </a:p>
          <a:p>
            <a:endParaRPr lang="en-US" dirty="0"/>
          </a:p>
          <a:p>
            <a:r>
              <a:rPr lang="en-US" dirty="0"/>
              <a:t>Solution: </a:t>
            </a:r>
            <a:r>
              <a:rPr lang="en-US" dirty="0" smtClean="0"/>
              <a:t>Use of anti-fatigue flooring, such as rubberized mats.  All mats should have beveled edges and no-slip surface. Provide foot rests for shifting posture during work. 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605602"/>
            <a:ext cx="2184400" cy="17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lib.store.yahoo.net/lib/thehumansolution/Stand2Learn-Footrest-stand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9883"/>
            <a:ext cx="3333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5"/>
    </mc:Choice>
    <mc:Fallback xmlns="">
      <p:transition spd="slow" advTm="5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Minimize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Problem: Arm extensions can lead to shoulder injuries, back pain, and posture imbalance. </a:t>
            </a:r>
          </a:p>
          <a:p>
            <a:endParaRPr lang="en-US" dirty="0"/>
          </a:p>
          <a:p>
            <a:r>
              <a:rPr lang="en-US" dirty="0" smtClean="0"/>
              <a:t>Solution: Relocate work within preferred reach zone. Workstations should be designed so employees can keep elbows at their side, except for occasional reaches. </a:t>
            </a:r>
            <a:endParaRPr lang="en-US" dirty="0"/>
          </a:p>
        </p:txBody>
      </p:sp>
      <p:pic>
        <p:nvPicPr>
          <p:cNvPr id="1026" name="Picture 2" descr="https://www.osha.gov/SLTC/etools/poultry/images/reachenvelop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 bwMode="auto">
          <a:xfrm>
            <a:off x="2209800" y="4114800"/>
            <a:ext cx="4781550" cy="25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70"/>
    </mc:Choice>
    <mc:Fallback xmlns="">
      <p:transition spd="slow" advTm="9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Working Height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Work height not appropriate for all workers based on seated or standing stature.  This leads to bending or straining, which could lead to cumulative injuries.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Solution: </a:t>
            </a:r>
            <a:r>
              <a:rPr lang="en-US" dirty="0" smtClean="0"/>
              <a:t>Adjust all work heights to 2” below worker’s elbow.  This can be done by adjusting work surface or sit/stand surface.  Adjustability is key for shared workstations. 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falconproducts.com/images/562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93" y="4648200"/>
            <a:ext cx="24003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2.gstatic.com/images?q=tbn:ANd9GcTuhlA9LkAGEAbekz01ofybGN6FZlq1rpte2TGhXTntw28z2YuYK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11258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0"/>
    </mc:Choice>
    <mc:Fallback xmlns="">
      <p:transition spd="slow" advTm="9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98</TotalTime>
  <Words>389</Words>
  <Application>Microsoft Office PowerPoint</Application>
  <PresentationFormat>On-screen Show (4:3)</PresentationFormat>
  <Paragraphs>56</Paragraphs>
  <Slides>10</Slides>
  <Notes>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Equity</vt:lpstr>
      <vt:lpstr>Improving Sweetpotato Packing Line Ergonomics</vt:lpstr>
      <vt:lpstr>What is Ergonomics? </vt:lpstr>
      <vt:lpstr>Service-Learning  Project</vt:lpstr>
      <vt:lpstr>Top Ergonomics Opportunities</vt:lpstr>
      <vt:lpstr>1. Lifting Full Boxes</vt:lpstr>
      <vt:lpstr>2. Seated Working Posture</vt:lpstr>
      <vt:lpstr>3. Standing Working Fatigue</vt:lpstr>
      <vt:lpstr>4. Minimize Reach</vt:lpstr>
      <vt:lpstr>5. Working Height</vt:lpstr>
      <vt:lpstr>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Sweetpotato Packing Line Ergonomics</dc:title>
  <dc:creator>Branson Strawderman</dc:creator>
  <cp:lastModifiedBy>Extension Service</cp:lastModifiedBy>
  <cp:revision>15</cp:revision>
  <dcterms:created xsi:type="dcterms:W3CDTF">2006-08-16T00:00:00Z</dcterms:created>
  <dcterms:modified xsi:type="dcterms:W3CDTF">2014-02-13T14:49:34Z</dcterms:modified>
</cp:coreProperties>
</file>